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8" r:id="rId6"/>
    <p:sldId id="262" r:id="rId7"/>
    <p:sldId id="269" r:id="rId8"/>
    <p:sldId id="265" r:id="rId9"/>
    <p:sldId id="264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7A1"/>
    <a:srgbClr val="19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6374" autoAdjust="0"/>
  </p:normalViewPr>
  <p:slideViewPr>
    <p:cSldViewPr snapToGrid="0">
      <p:cViewPr varScale="1">
        <p:scale>
          <a:sx n="109" d="100"/>
          <a:sy n="109" d="100"/>
        </p:scale>
        <p:origin x="-48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C3B70-444E-4CDC-BD96-2AACB9AA655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C2F8EE-CCDF-4578-ABF5-07544AA114FD}">
      <dgm:prSet phldrT="[Текст]" custT="1"/>
      <dgm:spPr>
        <a:solidFill>
          <a:schemeClr val="bg1"/>
        </a:solidFill>
      </dgm:spPr>
      <dgm:t>
        <a:bodyPr/>
        <a:lstStyle/>
        <a:p>
          <a:pPr algn="ctr"/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C4C167A-5A79-4390-BADD-8823AD66DDA2}" type="parTrans" cxnId="{5985FDBB-EC9C-4115-BC43-B1425E617457}">
      <dgm:prSet/>
      <dgm:spPr/>
      <dgm:t>
        <a:bodyPr/>
        <a:lstStyle/>
        <a:p>
          <a:endParaRPr lang="ru-RU"/>
        </a:p>
      </dgm:t>
    </dgm:pt>
    <dgm:pt modelId="{7D5AC705-2F4F-43E9-9977-6973C0352E49}" type="sibTrans" cxnId="{5985FDBB-EC9C-4115-BC43-B1425E617457}">
      <dgm:prSet/>
      <dgm:spPr/>
      <dgm:t>
        <a:bodyPr/>
        <a:lstStyle/>
        <a:p>
          <a:endParaRPr lang="ru-RU"/>
        </a:p>
      </dgm:t>
    </dgm:pt>
    <dgm:pt modelId="{3E5D0375-CDAA-438E-936D-2EDF8C56B23C}">
      <dgm:prSet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Защита трудовых прав работников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профессиональными союзами </a:t>
          </a:r>
          <a:endParaRPr lang="ru-RU" sz="1800" dirty="0" smtClean="0">
            <a:latin typeface="Arial" pitchFamily="34" charset="0"/>
            <a:cs typeface="Arial" pitchFamily="34" charset="0"/>
          </a:endParaRPr>
        </a:p>
        <a:p>
          <a:r>
            <a:rPr lang="ru-RU" sz="1800" dirty="0" smtClean="0">
              <a:latin typeface="Arial" pitchFamily="34" charset="0"/>
              <a:cs typeface="Arial" pitchFamily="34" charset="0"/>
            </a:rPr>
            <a:t>1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ч лекция, 1 ч практика</a:t>
          </a:r>
        </a:p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C7B44BC-846F-4FB3-9083-D010E8607B90}" type="parTrans" cxnId="{D94A5C21-0E0D-4E39-AB57-F938C34010F7}">
      <dgm:prSet/>
      <dgm:spPr/>
      <dgm:t>
        <a:bodyPr/>
        <a:lstStyle/>
        <a:p>
          <a:endParaRPr lang="ru-RU"/>
        </a:p>
      </dgm:t>
    </dgm:pt>
    <dgm:pt modelId="{FA4AB587-B352-42CE-8176-947D25112E21}" type="sibTrans" cxnId="{D94A5C21-0E0D-4E39-AB57-F938C34010F7}">
      <dgm:prSet/>
      <dgm:spPr/>
      <dgm:t>
        <a:bodyPr/>
        <a:lstStyle/>
        <a:p>
          <a:endParaRPr lang="ru-RU"/>
        </a:p>
      </dgm:t>
    </dgm:pt>
    <dgm:pt modelId="{7D1709F4-0A86-4312-84B1-FDEA0CE51092}">
      <dgm:prSet/>
      <dgm:spPr/>
      <dgm:t>
        <a:bodyPr/>
        <a:lstStyle/>
        <a:p>
          <a:r>
            <a:rPr lang="ru-RU" dirty="0"/>
            <a:t>Государственный надзор и контроль за </a:t>
          </a:r>
          <a:r>
            <a:rPr lang="ru-RU" dirty="0" smtClean="0"/>
            <a:t>соблюдением </a:t>
          </a:r>
          <a:r>
            <a:rPr lang="ru-RU" dirty="0"/>
            <a:t>трудовых прав </a:t>
          </a:r>
          <a:r>
            <a:rPr lang="ru-RU" dirty="0" smtClean="0"/>
            <a:t>работников</a:t>
          </a:r>
        </a:p>
        <a:p>
          <a:r>
            <a:rPr lang="ru-RU" dirty="0" smtClean="0"/>
            <a:t>2 </a:t>
          </a:r>
          <a:r>
            <a:rPr lang="ru-RU" dirty="0"/>
            <a:t>ч лекция </a:t>
          </a:r>
          <a:endParaRPr lang="ru-RU" dirty="0" smtClean="0"/>
        </a:p>
        <a:p>
          <a:r>
            <a:rPr lang="ru-RU" dirty="0" smtClean="0"/>
            <a:t>2 </a:t>
          </a:r>
          <a:r>
            <a:rPr lang="ru-RU" dirty="0"/>
            <a:t>ч </a:t>
          </a:r>
          <a:r>
            <a:rPr lang="ru-RU" dirty="0" smtClean="0"/>
            <a:t>практика</a:t>
          </a:r>
          <a:endParaRPr lang="ru-RU" dirty="0"/>
        </a:p>
      </dgm:t>
    </dgm:pt>
    <dgm:pt modelId="{800D4F8D-7CDB-49B6-9B42-6BE60A6A73CB}" type="parTrans" cxnId="{CAB2CDD3-A26F-4294-AB7A-AA526281D37E}">
      <dgm:prSet/>
      <dgm:spPr/>
      <dgm:t>
        <a:bodyPr/>
        <a:lstStyle/>
        <a:p>
          <a:endParaRPr lang="ru-RU"/>
        </a:p>
      </dgm:t>
    </dgm:pt>
    <dgm:pt modelId="{3064DF59-CE26-4DD6-907D-CC3DE75BA426}" type="sibTrans" cxnId="{CAB2CDD3-A26F-4294-AB7A-AA526281D37E}">
      <dgm:prSet/>
      <dgm:spPr/>
      <dgm:t>
        <a:bodyPr/>
        <a:lstStyle/>
        <a:p>
          <a:endParaRPr lang="ru-RU"/>
        </a:p>
      </dgm:t>
    </dgm:pt>
    <dgm:pt modelId="{130D7E10-9271-4941-84FE-43507085C8D5}">
      <dgm:prSet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Особенности правового положения и защиты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трудовых </a:t>
          </a:r>
          <a:r>
            <a:rPr lang="ru-RU" sz="1800" dirty="0">
              <a:latin typeface="Arial" pitchFamily="34" charset="0"/>
              <a:cs typeface="Arial" pitchFamily="34" charset="0"/>
            </a:rPr>
            <a:t>прав отдельных категорий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работников</a:t>
          </a:r>
        </a:p>
        <a:p>
          <a:r>
            <a:rPr lang="ru-RU" sz="1800" dirty="0" smtClean="0">
              <a:latin typeface="Arial" pitchFamily="34" charset="0"/>
              <a:cs typeface="Arial" pitchFamily="34" charset="0"/>
            </a:rPr>
            <a:t>12 ч </a:t>
          </a:r>
          <a:r>
            <a:rPr lang="ru-RU" sz="1800" dirty="0">
              <a:latin typeface="Arial" pitchFamily="34" charset="0"/>
              <a:cs typeface="Arial" pitchFamily="34" charset="0"/>
            </a:rPr>
            <a:t>лекция, 12 </a:t>
          </a:r>
          <a:r>
            <a:rPr lang="ru-RU" sz="1800">
              <a:latin typeface="Arial" pitchFamily="34" charset="0"/>
              <a:cs typeface="Arial" pitchFamily="34" charset="0"/>
            </a:rPr>
            <a:t>ч </a:t>
          </a:r>
          <a:r>
            <a:rPr lang="ru-RU" sz="1800" smtClean="0">
              <a:latin typeface="Arial" pitchFamily="34" charset="0"/>
              <a:cs typeface="Arial" pitchFamily="34" charset="0"/>
            </a:rPr>
            <a:t>практика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29DFF73-C975-472E-97FD-F84F68FC4582}" type="parTrans" cxnId="{B79FAB11-FAFB-4FF0-905B-317CD6428FB1}">
      <dgm:prSet/>
      <dgm:spPr/>
      <dgm:t>
        <a:bodyPr/>
        <a:lstStyle/>
        <a:p>
          <a:endParaRPr lang="ru-RU"/>
        </a:p>
      </dgm:t>
    </dgm:pt>
    <dgm:pt modelId="{E2BDDC27-2719-4C05-A083-3394A2679319}" type="sibTrans" cxnId="{B79FAB11-FAFB-4FF0-905B-317CD6428FB1}">
      <dgm:prSet/>
      <dgm:spPr/>
      <dgm:t>
        <a:bodyPr/>
        <a:lstStyle/>
        <a:p>
          <a:endParaRPr lang="ru-RU"/>
        </a:p>
      </dgm:t>
    </dgm:pt>
    <dgm:pt modelId="{D703F402-7308-4FD9-938C-C6A9A97477A9}">
      <dgm:prSet/>
      <dgm:spPr/>
      <dgm:t>
        <a:bodyPr/>
        <a:lstStyle/>
        <a:p>
          <a:r>
            <a:rPr lang="ru-RU" dirty="0"/>
            <a:t>Конституционная защита социальных </a:t>
          </a:r>
          <a:r>
            <a:rPr lang="ru-RU" dirty="0" smtClean="0"/>
            <a:t>прав</a:t>
          </a:r>
        </a:p>
        <a:p>
          <a:r>
            <a:rPr lang="ru-RU" dirty="0" smtClean="0"/>
            <a:t>1 ч лекция </a:t>
          </a:r>
          <a:r>
            <a:rPr lang="ru-RU" dirty="0"/>
            <a:t>, </a:t>
          </a:r>
          <a:r>
            <a:rPr lang="ru-RU" dirty="0" smtClean="0"/>
            <a:t>1 </a:t>
          </a:r>
          <a:r>
            <a:rPr lang="ru-RU" dirty="0"/>
            <a:t>ч </a:t>
          </a:r>
          <a:r>
            <a:rPr lang="ru-RU" dirty="0" smtClean="0"/>
            <a:t>практика</a:t>
          </a:r>
          <a:endParaRPr lang="ru-RU" dirty="0"/>
        </a:p>
      </dgm:t>
    </dgm:pt>
    <dgm:pt modelId="{8F4C7BEB-8267-49EB-995B-663EF05381AC}" type="parTrans" cxnId="{2783B8A6-0870-42AB-BB11-AC2963921531}">
      <dgm:prSet/>
      <dgm:spPr/>
      <dgm:t>
        <a:bodyPr/>
        <a:lstStyle/>
        <a:p>
          <a:endParaRPr lang="ru-RU"/>
        </a:p>
      </dgm:t>
    </dgm:pt>
    <dgm:pt modelId="{7F181B06-7A81-47B8-8039-99D841380CA4}" type="sibTrans" cxnId="{2783B8A6-0870-42AB-BB11-AC2963921531}">
      <dgm:prSet/>
      <dgm:spPr/>
      <dgm:t>
        <a:bodyPr/>
        <a:lstStyle/>
        <a:p>
          <a:endParaRPr lang="ru-RU"/>
        </a:p>
      </dgm:t>
    </dgm:pt>
    <dgm:pt modelId="{A932E1BB-AD66-4E31-910F-FCC70708C862}">
      <dgm:prSet phldrT="[Текст]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2BC694DD-18A6-48EF-BA12-2B1ABC12946C}" type="sibTrans" cxnId="{564ADFB1-0836-444F-B2EA-714C4DAC6FE2}">
      <dgm:prSet/>
      <dgm:spPr/>
      <dgm:t>
        <a:bodyPr/>
        <a:lstStyle/>
        <a:p>
          <a:endParaRPr lang="ru-RU"/>
        </a:p>
      </dgm:t>
    </dgm:pt>
    <dgm:pt modelId="{478FBEB8-48B3-40D5-8B17-4E8023A03680}" type="parTrans" cxnId="{564ADFB1-0836-444F-B2EA-714C4DAC6FE2}">
      <dgm:prSet/>
      <dgm:spPr/>
      <dgm:t>
        <a:bodyPr/>
        <a:lstStyle/>
        <a:p>
          <a:endParaRPr lang="ru-RU"/>
        </a:p>
      </dgm:t>
    </dgm:pt>
    <dgm:pt modelId="{97D8C18E-D3E3-4696-892C-7291067F1DB4}">
      <dgm:prSet custT="1"/>
      <dgm:spPr/>
      <dgm:t>
        <a:bodyPr/>
        <a:lstStyle/>
        <a:p>
          <a:r>
            <a:rPr lang="ru-RU" sz="1800" dirty="0">
              <a:solidFill>
                <a:schemeClr val="accent5">
                  <a:lumMod val="50000"/>
                </a:schemeClr>
              </a:solidFill>
            </a:rPr>
            <a:t>Трудоемкость курса в часах </a:t>
          </a:r>
        </a:p>
      </dgm:t>
    </dgm:pt>
    <dgm:pt modelId="{5A1196C6-BBD5-4C72-B935-5C6BCB0FFAA2}" type="parTrans" cxnId="{B7ADDA5C-E9BB-4CDA-8711-A6F288C2B79C}">
      <dgm:prSet/>
      <dgm:spPr/>
      <dgm:t>
        <a:bodyPr/>
        <a:lstStyle/>
        <a:p>
          <a:endParaRPr lang="ru-RU"/>
        </a:p>
      </dgm:t>
    </dgm:pt>
    <dgm:pt modelId="{9B1363C4-4F11-4454-B8C2-C97CC11317D9}" type="sibTrans" cxnId="{B7ADDA5C-E9BB-4CDA-8711-A6F288C2B79C}">
      <dgm:prSet/>
      <dgm:spPr/>
      <dgm:t>
        <a:bodyPr/>
        <a:lstStyle/>
        <a:p>
          <a:endParaRPr lang="ru-RU"/>
        </a:p>
      </dgm:t>
    </dgm:pt>
    <dgm:pt modelId="{4E74D47B-F509-4B41-92AC-754A7A832914}" type="pres">
      <dgm:prSet presAssocID="{9A6C3B70-444E-4CDC-BD96-2AACB9AA65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EE8C8-013B-4875-8A99-466D3DC62536}" type="pres">
      <dgm:prSet presAssocID="{06C2F8EE-CCDF-4578-ABF5-07544AA114FD}" presName="arrow" presStyleLbl="node1" presStyleIdx="0" presStyleCnt="7" custScaleX="88617" custScaleY="161256" custRadScaleRad="370798" custRadScaleInc="127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A2D87-C8FE-423C-A15B-8F85BD7E8169}" type="pres">
      <dgm:prSet presAssocID="{130D7E10-9271-4941-84FE-43507085C8D5}" presName="arrow" presStyleLbl="node1" presStyleIdx="1" presStyleCnt="7" custAng="2314286" custScaleX="359046" custScaleY="358873" custRadScaleRad="173738" custRadScaleInc="25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323A5-8915-41C4-9831-B1360ECF2341}" type="pres">
      <dgm:prSet presAssocID="{3E5D0375-CDAA-438E-936D-2EDF8C56B23C}" presName="arrow" presStyleLbl="node1" presStyleIdx="2" presStyleCnt="7" custAng="1241217" custScaleX="249239" custScaleY="277214" custRadScaleRad="128989" custRadScaleInc="43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89530-7437-498D-8F29-1D53BB37DB3A}" type="pres">
      <dgm:prSet presAssocID="{A932E1BB-AD66-4E31-910F-FCC70708C862}" presName="arrow" presStyleLbl="node1" presStyleIdx="3" presStyleCnt="7" custScaleX="52406" custScaleY="68523" custRadScaleRad="337974" custRadScaleInc="-125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292B1-66FC-4B87-83A8-11E5D82483CF}" type="pres">
      <dgm:prSet presAssocID="{D703F402-7308-4FD9-938C-C6A9A97477A9}" presName="arrow" presStyleLbl="node1" presStyleIdx="4" presStyleCnt="7" custAng="20057143" custScaleX="304372" custScaleY="191077" custRadScaleRad="96814" custRadScaleInc="59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14867-20E1-4E26-8AD8-98DFE66AA1B7}" type="pres">
      <dgm:prSet presAssocID="{7D1709F4-0A86-4312-84B1-FDEA0CE51092}" presName="arrow" presStyleLbl="node1" presStyleIdx="5" presStyleCnt="7" custAng="771429" custScaleX="196369" custScaleY="203460" custRadScaleRad="176727" custRadScaleInc="66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68B34-87E8-418D-9374-80B49A5416B5}" type="pres">
      <dgm:prSet presAssocID="{97D8C18E-D3E3-4696-892C-7291067F1DB4}" presName="arrow" presStyleLbl="node1" presStyleIdx="6" presStyleCnt="7" custAng="19285714" custScaleX="169127" custScaleY="203669" custRadScaleRad="75764" custRadScaleInc="41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A5C21-0E0D-4E39-AB57-F938C34010F7}" srcId="{9A6C3B70-444E-4CDC-BD96-2AACB9AA655F}" destId="{3E5D0375-CDAA-438E-936D-2EDF8C56B23C}" srcOrd="2" destOrd="0" parTransId="{5C7B44BC-846F-4FB3-9083-D010E8607B90}" sibTransId="{FA4AB587-B352-42CE-8176-947D25112E21}"/>
    <dgm:cxn modelId="{42F6D4B8-4999-4CE3-8787-8CF31B36E4A5}" type="presOf" srcId="{A932E1BB-AD66-4E31-910F-FCC70708C862}" destId="{56F89530-7437-498D-8F29-1D53BB37DB3A}" srcOrd="0" destOrd="0" presId="urn:microsoft.com/office/officeart/2005/8/layout/arrow5"/>
    <dgm:cxn modelId="{B7ADDA5C-E9BB-4CDA-8711-A6F288C2B79C}" srcId="{9A6C3B70-444E-4CDC-BD96-2AACB9AA655F}" destId="{97D8C18E-D3E3-4696-892C-7291067F1DB4}" srcOrd="6" destOrd="0" parTransId="{5A1196C6-BBD5-4C72-B935-5C6BCB0FFAA2}" sibTransId="{9B1363C4-4F11-4454-B8C2-C97CC11317D9}"/>
    <dgm:cxn modelId="{B79FAB11-FAFB-4FF0-905B-317CD6428FB1}" srcId="{9A6C3B70-444E-4CDC-BD96-2AACB9AA655F}" destId="{130D7E10-9271-4941-84FE-43507085C8D5}" srcOrd="1" destOrd="0" parTransId="{229DFF73-C975-472E-97FD-F84F68FC4582}" sibTransId="{E2BDDC27-2719-4C05-A083-3394A2679319}"/>
    <dgm:cxn modelId="{2783B8A6-0870-42AB-BB11-AC2963921531}" srcId="{9A6C3B70-444E-4CDC-BD96-2AACB9AA655F}" destId="{D703F402-7308-4FD9-938C-C6A9A97477A9}" srcOrd="4" destOrd="0" parTransId="{8F4C7BEB-8267-49EB-995B-663EF05381AC}" sibTransId="{7F181B06-7A81-47B8-8039-99D841380CA4}"/>
    <dgm:cxn modelId="{62310810-CB3C-4261-83A1-6EC733AC46C8}" type="presOf" srcId="{7D1709F4-0A86-4312-84B1-FDEA0CE51092}" destId="{9D714867-20E1-4E26-8AD8-98DFE66AA1B7}" srcOrd="0" destOrd="0" presId="urn:microsoft.com/office/officeart/2005/8/layout/arrow5"/>
    <dgm:cxn modelId="{CAB2CDD3-A26F-4294-AB7A-AA526281D37E}" srcId="{9A6C3B70-444E-4CDC-BD96-2AACB9AA655F}" destId="{7D1709F4-0A86-4312-84B1-FDEA0CE51092}" srcOrd="5" destOrd="0" parTransId="{800D4F8D-7CDB-49B6-9B42-6BE60A6A73CB}" sibTransId="{3064DF59-CE26-4DD6-907D-CC3DE75BA426}"/>
    <dgm:cxn modelId="{BBE35602-449B-4FF0-9DDC-858FCD6BF38B}" type="presOf" srcId="{3E5D0375-CDAA-438E-936D-2EDF8C56B23C}" destId="{95B323A5-8915-41C4-9831-B1360ECF2341}" srcOrd="0" destOrd="0" presId="urn:microsoft.com/office/officeart/2005/8/layout/arrow5"/>
    <dgm:cxn modelId="{5985FDBB-EC9C-4115-BC43-B1425E617457}" srcId="{9A6C3B70-444E-4CDC-BD96-2AACB9AA655F}" destId="{06C2F8EE-CCDF-4578-ABF5-07544AA114FD}" srcOrd="0" destOrd="0" parTransId="{5C4C167A-5A79-4390-BADD-8823AD66DDA2}" sibTransId="{7D5AC705-2F4F-43E9-9977-6973C0352E49}"/>
    <dgm:cxn modelId="{1514C1ED-B650-47C6-B7C3-EF9A1D4DB733}" type="presOf" srcId="{9A6C3B70-444E-4CDC-BD96-2AACB9AA655F}" destId="{4E74D47B-F509-4B41-92AC-754A7A832914}" srcOrd="0" destOrd="0" presId="urn:microsoft.com/office/officeart/2005/8/layout/arrow5"/>
    <dgm:cxn modelId="{503DFB69-ECFF-4281-BDBA-F7DEB34901A3}" type="presOf" srcId="{06C2F8EE-CCDF-4578-ABF5-07544AA114FD}" destId="{0EAEE8C8-013B-4875-8A99-466D3DC62536}" srcOrd="0" destOrd="0" presId="urn:microsoft.com/office/officeart/2005/8/layout/arrow5"/>
    <dgm:cxn modelId="{A4FC0F11-783D-488B-BD67-FDB7E0D74259}" type="presOf" srcId="{130D7E10-9271-4941-84FE-43507085C8D5}" destId="{6D7A2D87-C8FE-423C-A15B-8F85BD7E8169}" srcOrd="0" destOrd="0" presId="urn:microsoft.com/office/officeart/2005/8/layout/arrow5"/>
    <dgm:cxn modelId="{564ADFB1-0836-444F-B2EA-714C4DAC6FE2}" srcId="{9A6C3B70-444E-4CDC-BD96-2AACB9AA655F}" destId="{A932E1BB-AD66-4E31-910F-FCC70708C862}" srcOrd="3" destOrd="0" parTransId="{478FBEB8-48B3-40D5-8B17-4E8023A03680}" sibTransId="{2BC694DD-18A6-48EF-BA12-2B1ABC12946C}"/>
    <dgm:cxn modelId="{7DDDD5ED-FE60-4C75-9305-24050CFC043A}" type="presOf" srcId="{D703F402-7308-4FD9-938C-C6A9A97477A9}" destId="{5B9292B1-66FC-4B87-83A8-11E5D82483CF}" srcOrd="0" destOrd="0" presId="urn:microsoft.com/office/officeart/2005/8/layout/arrow5"/>
    <dgm:cxn modelId="{4ED9C365-2EFA-40C9-B4BC-12568B141F60}" type="presOf" srcId="{97D8C18E-D3E3-4696-892C-7291067F1DB4}" destId="{78C68B34-87E8-418D-9374-80B49A5416B5}" srcOrd="0" destOrd="0" presId="urn:microsoft.com/office/officeart/2005/8/layout/arrow5"/>
    <dgm:cxn modelId="{84CA617F-F072-4BB8-A75C-197DD73CBCD7}" type="presParOf" srcId="{4E74D47B-F509-4B41-92AC-754A7A832914}" destId="{0EAEE8C8-013B-4875-8A99-466D3DC62536}" srcOrd="0" destOrd="0" presId="urn:microsoft.com/office/officeart/2005/8/layout/arrow5"/>
    <dgm:cxn modelId="{FB338B7E-0D67-45A1-BB7F-1DD74BEAACC7}" type="presParOf" srcId="{4E74D47B-F509-4B41-92AC-754A7A832914}" destId="{6D7A2D87-C8FE-423C-A15B-8F85BD7E8169}" srcOrd="1" destOrd="0" presId="urn:microsoft.com/office/officeart/2005/8/layout/arrow5"/>
    <dgm:cxn modelId="{F882CEA0-D0F9-4152-B1E1-DE73CD18898F}" type="presParOf" srcId="{4E74D47B-F509-4B41-92AC-754A7A832914}" destId="{95B323A5-8915-41C4-9831-B1360ECF2341}" srcOrd="2" destOrd="0" presId="urn:microsoft.com/office/officeart/2005/8/layout/arrow5"/>
    <dgm:cxn modelId="{974C61DA-9A92-42E1-ABF9-3085A12ACD44}" type="presParOf" srcId="{4E74D47B-F509-4B41-92AC-754A7A832914}" destId="{56F89530-7437-498D-8F29-1D53BB37DB3A}" srcOrd="3" destOrd="0" presId="urn:microsoft.com/office/officeart/2005/8/layout/arrow5"/>
    <dgm:cxn modelId="{1B8D9954-B183-4CF1-820F-5DB5B4F7DE0D}" type="presParOf" srcId="{4E74D47B-F509-4B41-92AC-754A7A832914}" destId="{5B9292B1-66FC-4B87-83A8-11E5D82483CF}" srcOrd="4" destOrd="0" presId="urn:microsoft.com/office/officeart/2005/8/layout/arrow5"/>
    <dgm:cxn modelId="{53DBCC4F-C0A1-4E50-8E9A-0222D101CC51}" type="presParOf" srcId="{4E74D47B-F509-4B41-92AC-754A7A832914}" destId="{9D714867-20E1-4E26-8AD8-98DFE66AA1B7}" srcOrd="5" destOrd="0" presId="urn:microsoft.com/office/officeart/2005/8/layout/arrow5"/>
    <dgm:cxn modelId="{2D54EFCF-93DE-491D-84E9-EF4425AF07D3}" type="presParOf" srcId="{4E74D47B-F509-4B41-92AC-754A7A832914}" destId="{78C68B34-87E8-418D-9374-80B49A5416B5}" srcOrd="6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EE8C8-013B-4875-8A99-466D3DC62536}">
      <dsp:nvSpPr>
        <dsp:cNvPr id="0" name=""/>
        <dsp:cNvSpPr/>
      </dsp:nvSpPr>
      <dsp:spPr>
        <a:xfrm>
          <a:off x="7764452" y="-173177"/>
          <a:ext cx="1072570" cy="1951752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8032595" y="-173177"/>
        <a:ext cx="536285" cy="1764052"/>
      </dsp:txXfrm>
    </dsp:sp>
    <dsp:sp modelId="{6D7A2D87-C8FE-423C-A15B-8F85BD7E8169}">
      <dsp:nvSpPr>
        <dsp:cNvPr id="0" name=""/>
        <dsp:cNvSpPr/>
      </dsp:nvSpPr>
      <dsp:spPr>
        <a:xfrm rot="5400000">
          <a:off x="4492377" y="-747271"/>
          <a:ext cx="4345692" cy="434359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Особенности правового положения и защиты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трудовых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прав отдельных категорий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работников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12 ч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лекция, 12 </a:t>
          </a:r>
          <a:r>
            <a:rPr lang="ru-RU" sz="1800" kern="1200">
              <a:latin typeface="Arial" pitchFamily="34" charset="0"/>
              <a:cs typeface="Arial" pitchFamily="34" charset="0"/>
            </a:rPr>
            <a:t>ч </a:t>
          </a:r>
          <a:r>
            <a:rPr lang="ru-RU" sz="1800" kern="1200" smtClean="0">
              <a:latin typeface="Arial" pitchFamily="34" charset="0"/>
              <a:cs typeface="Arial" pitchFamily="34" charset="0"/>
            </a:rPr>
            <a:t>практика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5253554" y="338105"/>
        <a:ext cx="3583468" cy="2172846"/>
      </dsp:txXfrm>
    </dsp:sp>
    <dsp:sp modelId="{95B323A5-8915-41C4-9831-B1360ECF2341}">
      <dsp:nvSpPr>
        <dsp:cNvPr id="0" name=""/>
        <dsp:cNvSpPr/>
      </dsp:nvSpPr>
      <dsp:spPr>
        <a:xfrm rot="7412646">
          <a:off x="4321301" y="2000212"/>
          <a:ext cx="3016649" cy="335524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Защита трудовых прав работников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профессиональными союзами </a:t>
          </a: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1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ч лекция, 1 ч практика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4635959" y="3069528"/>
        <a:ext cx="2827329" cy="1508325"/>
      </dsp:txXfrm>
    </dsp:sp>
    <dsp:sp modelId="{56F89530-7437-498D-8F29-1D53BB37DB3A}">
      <dsp:nvSpPr>
        <dsp:cNvPr id="0" name=""/>
        <dsp:cNvSpPr/>
      </dsp:nvSpPr>
      <dsp:spPr>
        <a:xfrm rot="9257143">
          <a:off x="8054213" y="1990677"/>
          <a:ext cx="634292" cy="82936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8236867" y="2096182"/>
        <a:ext cx="317146" cy="718363"/>
      </dsp:txXfrm>
    </dsp:sp>
    <dsp:sp modelId="{5B9292B1-66FC-4B87-83A8-11E5D82483CF}">
      <dsp:nvSpPr>
        <dsp:cNvPr id="0" name=""/>
        <dsp:cNvSpPr/>
      </dsp:nvSpPr>
      <dsp:spPr>
        <a:xfrm rot="10800000">
          <a:off x="913079" y="2184436"/>
          <a:ext cx="3683948" cy="231268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Конституционная защита социальных </a:t>
          </a:r>
          <a:r>
            <a:rPr lang="ru-RU" sz="1200" kern="1200" dirty="0" smtClean="0"/>
            <a:t>прав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 ч лекция </a:t>
          </a:r>
          <a:r>
            <a:rPr lang="ru-RU" sz="1200" kern="1200" dirty="0"/>
            <a:t>, </a:t>
          </a:r>
          <a:r>
            <a:rPr lang="ru-RU" sz="1200" kern="1200" dirty="0" smtClean="0"/>
            <a:t>1 </a:t>
          </a:r>
          <a:r>
            <a:rPr lang="ru-RU" sz="1200" kern="1200" dirty="0"/>
            <a:t>ч </a:t>
          </a:r>
          <a:r>
            <a:rPr lang="ru-RU" sz="1200" kern="1200" dirty="0" smtClean="0"/>
            <a:t>практика</a:t>
          </a:r>
          <a:endParaRPr lang="ru-RU" sz="1200" kern="1200" dirty="0"/>
        </a:p>
      </dsp:txBody>
      <dsp:txXfrm rot="10800000">
        <a:off x="1834066" y="2589157"/>
        <a:ext cx="1841974" cy="1907968"/>
      </dsp:txXfrm>
    </dsp:sp>
    <dsp:sp modelId="{9D714867-20E1-4E26-8AD8-98DFE66AA1B7}">
      <dsp:nvSpPr>
        <dsp:cNvPr id="0" name=""/>
        <dsp:cNvSpPr/>
      </dsp:nvSpPr>
      <dsp:spPr>
        <a:xfrm rot="16200000">
          <a:off x="180073" y="157383"/>
          <a:ext cx="2376740" cy="246256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Государственный надзор и контроль за </a:t>
          </a:r>
          <a:r>
            <a:rPr lang="ru-RU" sz="1200" kern="1200" dirty="0" smtClean="0"/>
            <a:t>соблюдением </a:t>
          </a:r>
          <a:r>
            <a:rPr lang="ru-RU" sz="1200" kern="1200" dirty="0"/>
            <a:t>трудовых прав </a:t>
          </a:r>
          <a:r>
            <a:rPr lang="ru-RU" sz="1200" kern="1200" dirty="0" smtClean="0"/>
            <a:t>работников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 </a:t>
          </a:r>
          <a:r>
            <a:rPr lang="ru-RU" sz="1200" kern="1200" dirty="0"/>
            <a:t>ч лекция </a:t>
          </a: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 </a:t>
          </a:r>
          <a:r>
            <a:rPr lang="ru-RU" sz="1200" kern="1200" dirty="0"/>
            <a:t>ч </a:t>
          </a:r>
          <a:r>
            <a:rPr lang="ru-RU" sz="1200" kern="1200" dirty="0" smtClean="0"/>
            <a:t>практика</a:t>
          </a:r>
          <a:endParaRPr lang="ru-RU" sz="1200" kern="1200" dirty="0"/>
        </a:p>
      </dsp:txBody>
      <dsp:txXfrm rot="5400000">
        <a:off x="137161" y="794480"/>
        <a:ext cx="2046637" cy="1188370"/>
      </dsp:txXfrm>
    </dsp:sp>
    <dsp:sp modelId="{78C68B34-87E8-418D-9374-80B49A5416B5}">
      <dsp:nvSpPr>
        <dsp:cNvPr id="0" name=""/>
        <dsp:cNvSpPr/>
      </dsp:nvSpPr>
      <dsp:spPr>
        <a:xfrm rot="16200000">
          <a:off x="2433118" y="140066"/>
          <a:ext cx="2047018" cy="246509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5">
                  <a:lumMod val="50000"/>
                </a:schemeClr>
              </a:solidFill>
            </a:rPr>
            <a:t>Трудоемкость курса в часах </a:t>
          </a:r>
        </a:p>
      </dsp:txBody>
      <dsp:txXfrm rot="5400000">
        <a:off x="2224080" y="860858"/>
        <a:ext cx="2106867" cy="102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B9A9B-1CCE-420D-B7D8-347F24306B58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EEEE5-BE2E-42FE-AA4C-4CD7017E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1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ответе необходимо проанализировать функции финансов и денег.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EEEE5-BE2E-42FE-AA4C-4CD7017ED80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обоснуйте.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EEEE5-BE2E-42FE-AA4C-4CD7017ED80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2510FE50-D295-44F6-A7E7-AD19F05AC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" y="773082"/>
            <a:ext cx="6175375" cy="541181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39317" y="2468664"/>
            <a:ext cx="4369724" cy="217815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презентации (дисциплины курса)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323379" y="5197534"/>
            <a:ext cx="3505200" cy="462886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курса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9E861558-E90F-4C47-87C8-9ED96B285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007" y="6342217"/>
            <a:ext cx="5269837" cy="30003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направления подготовки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99E8652-403B-4FA8-ADF0-3C269C745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F0C9CFB-B654-478B-9E9E-538A6A069F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016" y="939155"/>
            <a:ext cx="617578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0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21173" y="2894908"/>
            <a:ext cx="9298739" cy="126145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Наименование раздела (модуля)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29633" y="4587969"/>
            <a:ext cx="3505200" cy="4628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723051B-AABA-4DB6-A244-06F279FAD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9993284" cy="7072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9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AC778-65FF-4A14-8854-52022D2D962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36" y="327428"/>
            <a:ext cx="10515600" cy="70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178" y="62399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2377-CA3C-4579-BC2A-0CFAD27D7FD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DBD9FC2-246E-4A67-A196-D2C1014C6E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7B1219-A41C-4287-99D1-FD9BDADAC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4377" y="2468664"/>
            <a:ext cx="5634664" cy="21781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Факультатив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Взаимодействие </a:t>
            </a:r>
            <a:r>
              <a:rPr lang="ru-RU" dirty="0" smtClean="0"/>
              <a:t>отраслей</a:t>
            </a:r>
            <a:br>
              <a:rPr lang="ru-RU" dirty="0" smtClean="0"/>
            </a:br>
            <a:r>
              <a:rPr lang="ru-RU" dirty="0" smtClean="0"/>
              <a:t>российского </a:t>
            </a:r>
            <a:r>
              <a:rPr lang="ru-RU" dirty="0"/>
              <a:t>права </a:t>
            </a:r>
            <a:br>
              <a:rPr lang="ru-RU" dirty="0"/>
            </a:br>
            <a:r>
              <a:rPr lang="ru-RU" dirty="0" smtClean="0"/>
              <a:t>в регулировании </a:t>
            </a:r>
            <a:r>
              <a:rPr lang="ru-RU" dirty="0"/>
              <a:t>социально-трудовых отношений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D978F2AC-5C72-424F-83D2-141980E250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/>
              <a:t>Автор курса: </a:t>
            </a:r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b="1" dirty="0" smtClean="0"/>
              <a:t>Чащина Светлана Ивановна</a:t>
            </a:r>
            <a:endParaRPr lang="ru-RU" sz="1600" b="1" dirty="0"/>
          </a:p>
          <a:p>
            <a:pPr algn="r">
              <a:lnSpc>
                <a:spcPts val="2400"/>
              </a:lnSpc>
              <a:spcBef>
                <a:spcPts val="0"/>
              </a:spcBef>
            </a:pPr>
            <a:r>
              <a:rPr lang="ru-RU" sz="1600" dirty="0"/>
              <a:t>канд. </a:t>
            </a:r>
            <a:r>
              <a:rPr lang="ru-RU" sz="1600" dirty="0" err="1" smtClean="0"/>
              <a:t>юрид</a:t>
            </a:r>
            <a:r>
              <a:rPr lang="ru-RU" sz="1600" dirty="0" smtClean="0"/>
              <a:t>. </a:t>
            </a:r>
            <a:r>
              <a:rPr lang="ru-RU" sz="1600" dirty="0"/>
              <a:t>наук, доцент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96BDAE-7732-4F35-8F50-375E3D843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420" y="6342217"/>
            <a:ext cx="5269837" cy="300037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322407"/>
            <a:ext cx="4588932" cy="3028695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0" y="180415"/>
            <a:ext cx="6175375" cy="5411817"/>
          </a:xfrm>
        </p:spPr>
      </p:sp>
    </p:spTree>
    <p:extLst>
      <p:ext uri="{BB962C8B-B14F-4D97-AF65-F5344CB8AC3E}">
        <p14:creationId xmlns:p14="http://schemas.microsoft.com/office/powerpoint/2010/main" val="3315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382" y="2894908"/>
            <a:ext cx="6962915" cy="1261456"/>
          </a:xfrm>
        </p:spPr>
        <p:txBody>
          <a:bodyPr/>
          <a:lstStyle/>
          <a:p>
            <a:r>
              <a:rPr lang="ru-RU" dirty="0"/>
              <a:t>ОСОБЕННОСТИ РЕГУЛИРОВАНИЯ ТРУДА</a:t>
            </a:r>
            <a:br>
              <a:rPr lang="ru-RU" dirty="0"/>
            </a:br>
            <a:r>
              <a:rPr lang="ru-RU" dirty="0"/>
              <a:t>ДРУГИХ КАТЕГОРИЙ РАБОТНИКОВ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039" y="4587969"/>
            <a:ext cx="5895704" cy="462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6864" y="846667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8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743200" y="2057399"/>
            <a:ext cx="7802880" cy="267789"/>
          </a:xfrm>
        </p:spPr>
        <p:txBody>
          <a:bodyPr>
            <a:normAutofit fontScale="90000"/>
          </a:bodyPr>
          <a:lstStyle/>
          <a:p>
            <a:pPr fontAlgn="t">
              <a:spcBef>
                <a:spcPts val="0"/>
              </a:spcBef>
            </a:pP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>
            <a:fillRect/>
          </a:stretch>
        </p:blipFill>
        <p:spPr>
          <a:xfrm>
            <a:off x="4650376" y="4537166"/>
            <a:ext cx="2986451" cy="181156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446864" y="2516777"/>
            <a:ext cx="7263193" cy="222880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  </a:t>
            </a:r>
            <a:r>
              <a:rPr lang="ru-RU" sz="2400" dirty="0"/>
              <a:t>ОСОБЕННОСТИ РЕГУЛИРОВАНИЯ ТРУДА ЛИЦ, </a:t>
            </a:r>
            <a:r>
              <a:rPr lang="ru-RU" sz="2400" dirty="0" smtClean="0"/>
              <a:t>РАБОТАЮЩИХ   В  РАЙОНАХ </a:t>
            </a:r>
            <a:r>
              <a:rPr lang="ru-RU" sz="2400" dirty="0"/>
              <a:t>КРАЙНЕГО СЕВЕРА </a:t>
            </a:r>
            <a:endParaRPr lang="ru-RU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/>
              <a:t>  И </a:t>
            </a:r>
            <a:r>
              <a:rPr lang="ru-RU" sz="2400" dirty="0"/>
              <a:t>ПРИРАВНЕННЫХ К НИМ МЕСТНОСТЯХ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29" y="764771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9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>
              <a:spcBef>
                <a:spcPts val="0"/>
              </a:spcBef>
            </a:pP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>
            <a:fillRect/>
          </a:stretch>
        </p:blipFill>
        <p:spPr>
          <a:xfrm>
            <a:off x="5348652" y="216131"/>
            <a:ext cx="6172200" cy="487362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58194" y="2057400"/>
            <a:ext cx="4206240" cy="909935"/>
          </a:xfrm>
        </p:spPr>
        <p:txBody>
          <a:bodyPr/>
          <a:lstStyle/>
          <a:p>
            <a:r>
              <a:rPr lang="ru-RU" dirty="0"/>
              <a:t>ОСОБЕННОСТИ РЕГУЛИРОВАНИЯ ТРУДА</a:t>
            </a:r>
            <a:br>
              <a:rPr lang="ru-RU" dirty="0"/>
            </a:br>
            <a:r>
              <a:rPr lang="ru-RU" dirty="0"/>
              <a:t>ДРУГИХ КАТЕГОРИЙ РАБОТНИКОВ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957" y="216131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3817" y="2967335"/>
            <a:ext cx="7284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Практические задания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7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826" y="1942012"/>
            <a:ext cx="9292471" cy="1698172"/>
          </a:xfrm>
        </p:spPr>
        <p:txBody>
          <a:bodyPr/>
          <a:lstStyle/>
          <a:p>
            <a:r>
              <a:rPr lang="ru-RU" dirty="0" smtClean="0"/>
              <a:t>Финансово     Цели факультатива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715" y="4587969"/>
            <a:ext cx="3505200" cy="462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6864" y="846667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11376"/>
              </p:ext>
            </p:extLst>
          </p:nvPr>
        </p:nvGraphicFramePr>
        <p:xfrm>
          <a:off x="3918858" y="3004454"/>
          <a:ext cx="5791199" cy="2151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199"/>
              </a:tblGrid>
              <a:tr h="358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Программа </a:t>
                      </a:r>
                      <a:r>
                        <a:rPr lang="ru-RU" sz="1400" dirty="0">
                          <a:effectLst/>
                        </a:rPr>
                        <a:t>направлена на совершенствование имеющихся и получение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новых компетенций, необходимых для защиты социально - трудовых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прав. Ориентирована на расширение </a:t>
                      </a:r>
                      <a:r>
                        <a:rPr lang="ru-RU" sz="1400" dirty="0" smtClean="0">
                          <a:effectLst/>
                        </a:rPr>
                        <a:t>теоретических </a:t>
                      </a:r>
                      <a:r>
                        <a:rPr lang="ru-RU" sz="1400" dirty="0">
                          <a:effectLst/>
                        </a:rPr>
                        <a:t>знаний, умений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прикладных навыков. Рассчитана на поиск системных подходов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 применению трудового и социального законодательства РФ при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рассмотрении споров, вытекающих из социально-трудовых </a:t>
                      </a:r>
                      <a:r>
                        <a:rPr lang="ru-RU" sz="1400" dirty="0" smtClean="0">
                          <a:effectLst/>
                        </a:rPr>
                        <a:t>отношений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177866"/>
              </p:ext>
            </p:extLst>
          </p:nvPr>
        </p:nvGraphicFramePr>
        <p:xfrm>
          <a:off x="855617" y="998311"/>
          <a:ext cx="883702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47DC1A-704B-4697-974E-B87FCA45AD24}"/>
              </a:ext>
            </a:extLst>
          </p:cNvPr>
          <p:cNvSpPr txBox="1">
            <a:spLocks/>
          </p:cNvSpPr>
          <p:nvPr/>
        </p:nvSpPr>
        <p:spPr>
          <a:xfrm>
            <a:off x="473971" y="508644"/>
            <a:ext cx="9906646" cy="387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1976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Факультатив</a:t>
            </a:r>
            <a:endParaRPr lang="ru-RU" sz="2400" dirty="0">
              <a:solidFill>
                <a:srgbClr val="1976D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7399" y="2894908"/>
            <a:ext cx="7224898" cy="1261456"/>
          </a:xfrm>
        </p:spPr>
        <p:txBody>
          <a:bodyPr>
            <a:normAutofit/>
          </a:bodyPr>
          <a:lstStyle/>
          <a:p>
            <a:r>
              <a:rPr lang="ru-RU" dirty="0"/>
              <a:t>Защита трудовых прав работников </a:t>
            </a:r>
            <a:r>
              <a:rPr lang="ru-RU" dirty="0" smtClean="0"/>
              <a:t>профессиональными </a:t>
            </a:r>
            <a:r>
              <a:rPr lang="ru-RU" dirty="0"/>
              <a:t>союзами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7399" y="4371703"/>
            <a:ext cx="4063805" cy="71398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ТК РФ Глава 58. </a:t>
            </a:r>
            <a:endParaRPr lang="ru-RU" dirty="0" smtClean="0"/>
          </a:p>
          <a:p>
            <a:r>
              <a:rPr lang="ru-RU" dirty="0" smtClean="0"/>
              <a:t>ЗАЩИТА </a:t>
            </a:r>
            <a:r>
              <a:rPr lang="ru-RU" dirty="0"/>
              <a:t>ТРУДОВЫХ ПРАВ И ЗАКОННЫХ ИНТЕРЕСОВ</a:t>
            </a:r>
          </a:p>
          <a:p>
            <a:r>
              <a:rPr lang="ru-RU" dirty="0"/>
              <a:t>РАБОТНИКОВ ПРОФЕССИОНАЛЬНЫМИ СОЮЗАМИ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6864" y="846667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7399" y="846667"/>
            <a:ext cx="406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https://dep27.duma.mos.ru/news/21034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5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7399" y="2699657"/>
            <a:ext cx="7355527" cy="1262743"/>
          </a:xfrm>
        </p:spPr>
        <p:txBody>
          <a:bodyPr>
            <a:normAutofit/>
          </a:bodyPr>
          <a:lstStyle/>
          <a:p>
            <a:r>
              <a:rPr lang="ru-RU" dirty="0"/>
              <a:t>Защита трудовых прав работников </a:t>
            </a:r>
            <a:r>
              <a:rPr lang="ru-RU" dirty="0" smtClean="0"/>
              <a:t>профессиональными </a:t>
            </a:r>
            <a:r>
              <a:rPr lang="ru-RU" dirty="0"/>
              <a:t>союзами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604" y="4310743"/>
            <a:ext cx="4063805" cy="7139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6864" y="846667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8857" y="600891"/>
            <a:ext cx="6583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Практические занятия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6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2797" y="1245326"/>
            <a:ext cx="7199499" cy="2168434"/>
          </a:xfrm>
        </p:spPr>
        <p:txBody>
          <a:bodyPr/>
          <a:lstStyle/>
          <a:p>
            <a:pPr algn="ctr"/>
            <a:r>
              <a:rPr lang="ru-RU" dirty="0"/>
              <a:t>Государственный надзор и контроль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соблюдением </a:t>
            </a:r>
            <a:r>
              <a:rPr lang="ru-RU" dirty="0"/>
              <a:t>трудовых прав </a:t>
            </a:r>
            <a:r>
              <a:rPr lang="ru-RU" dirty="0" smtClean="0"/>
              <a:t>работников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469" y="3396343"/>
            <a:ext cx="6557554" cy="217714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ТК РФ Глава 57</a:t>
            </a:r>
            <a:r>
              <a:rPr lang="ru-RU" dirty="0" smtClean="0"/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>ГОСУДАРСТВЕННЫЙ КОНТРОЛЬ (НАДЗОР) И ВЕДОМСТВЕННЫЙ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dirty="0"/>
              <a:t>КОНТРОЛЬ ЗА СОБЛЮДЕНИЕМ ТРУДОВОГО </a:t>
            </a:r>
            <a:r>
              <a:rPr lang="ru-RU" dirty="0" smtClean="0"/>
              <a:t>ЗАКОНОДАТЕЛЬСТВА </a:t>
            </a:r>
            <a:r>
              <a:rPr lang="ru-RU" dirty="0"/>
              <a:t>И ИНЫХ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dirty="0"/>
              <a:t>НОРМАТИВНЫХ ПРАВОВЫХ АКТОВ, СОДЕРЖАЩИХ НОРМЫ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dirty="0"/>
              <a:t>ТРУДОВОГО ПРАВА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2263" y="846666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2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032000"/>
            <a:ext cx="6488297" cy="1380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715" y="4587969"/>
            <a:ext cx="3505200" cy="462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8602" y="642035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9136" y="1053737"/>
            <a:ext cx="6307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Государственный надзор и контроль </a:t>
            </a:r>
            <a:br>
              <a:rPr lang="ru-RU" sz="2400" dirty="0"/>
            </a:br>
            <a:r>
              <a:rPr lang="ru-RU" sz="2400" dirty="0"/>
              <a:t>за соблюдением трудовых прав работников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7131" y="2255520"/>
            <a:ext cx="6635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Практические </a:t>
            </a:r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5377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864" y="1123406"/>
            <a:ext cx="7263193" cy="1733004"/>
          </a:xfrm>
        </p:spPr>
        <p:txBody>
          <a:bodyPr/>
          <a:lstStyle/>
          <a:p>
            <a:pPr fontAlgn="t">
              <a:spcBef>
                <a:spcPts val="0"/>
              </a:spcBef>
            </a:pP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>
            <a:fillRect/>
          </a:stretch>
        </p:blipFill>
        <p:spPr>
          <a:xfrm>
            <a:off x="6635930" y="1607487"/>
            <a:ext cx="4719457" cy="425356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6777" y="2057400"/>
            <a:ext cx="7341326" cy="38115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ТК РФ Раздел XII. ОСОБЕННОСТИ РЕГУЛИРОВАНИЯ ТРУДА</a:t>
            </a:r>
          </a:p>
          <a:p>
            <a:r>
              <a:rPr lang="ru-RU" dirty="0"/>
              <a:t>ОТДЕЛЬНЫХ КАТЕГОРИЙ </a:t>
            </a:r>
            <a:r>
              <a:rPr lang="ru-RU" dirty="0" smtClean="0"/>
              <a:t>РАБОТНИКОВ</a:t>
            </a:r>
          </a:p>
          <a:p>
            <a:endParaRPr lang="ru-RU" dirty="0" smtClean="0"/>
          </a:p>
          <a:p>
            <a:r>
              <a:rPr lang="ru-RU" dirty="0" smtClean="0"/>
              <a:t>Глава </a:t>
            </a:r>
            <a:r>
              <a:rPr lang="ru-RU" dirty="0"/>
              <a:t>41. Особенности регулирования труда женщин, лиц с семейными обязанностями</a:t>
            </a:r>
          </a:p>
          <a:p>
            <a:r>
              <a:rPr lang="ru-RU" dirty="0"/>
              <a:t>Глава 42. Особенности регулирования труда работников в возрасте до восемнадцати лет</a:t>
            </a:r>
          </a:p>
          <a:p>
            <a:r>
              <a:rPr lang="ru-RU" dirty="0"/>
              <a:t>Глава 43. Особенности регулирования труда руководителя организации и членов коллегиального исполнительного органа организации</a:t>
            </a:r>
          </a:p>
          <a:p>
            <a:r>
              <a:rPr lang="ru-RU" dirty="0"/>
              <a:t>Глава 44. Особенности регулирования труда лиц, работающих по совместительству</a:t>
            </a:r>
          </a:p>
          <a:p>
            <a:r>
              <a:rPr lang="ru-RU" dirty="0"/>
              <a:t>Глава 45. Особенности регулирования труда работников, заключивших трудовой договор на срок до двух месяцев</a:t>
            </a:r>
          </a:p>
          <a:p>
            <a:r>
              <a:rPr lang="ru-RU" dirty="0"/>
              <a:t>Глава 46. Особенности регулирования труда работников, занятых на сезонных работах</a:t>
            </a:r>
          </a:p>
          <a:p>
            <a:r>
              <a:rPr lang="ru-RU" dirty="0"/>
              <a:t>Глава 47. Особенности регулирования труда лиц, работающих вахтовым методом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29" y="764771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2570" y="905692"/>
            <a:ext cx="653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Особенности правового положения и защиты </a:t>
            </a:r>
            <a:r>
              <a:rPr lang="ru-RU" dirty="0" smtClean="0"/>
              <a:t>трудовых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прав </a:t>
            </a:r>
            <a:r>
              <a:rPr lang="ru-RU" dirty="0"/>
              <a:t>отдельных категорий </a:t>
            </a:r>
            <a:r>
              <a:rPr lang="ru-RU" dirty="0" smtClean="0"/>
              <a:t>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3AC61B-E4B3-4CBC-9C06-1F15CAEB3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032000"/>
            <a:ext cx="6488297" cy="1380067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Практические задания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21A830-BFA4-4F97-B59E-3D98984A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715" y="4587969"/>
            <a:ext cx="3505200" cy="462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981B3-3EAF-4171-AFA5-04448F41505D}"/>
              </a:ext>
            </a:extLst>
          </p:cNvPr>
          <p:cNvSpPr txBox="1"/>
          <p:nvPr/>
        </p:nvSpPr>
        <p:spPr>
          <a:xfrm>
            <a:off x="2529826" y="764771"/>
            <a:ext cx="16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0D47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6864" y="846667"/>
            <a:ext cx="2150535" cy="49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3257" y="764771"/>
            <a:ext cx="7213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Особенности регулирования труда женщин, лиц с семейными обязанностями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регулирования труда работников в возрасте до восемнадцати лет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регулирования труда руководителя организации и членов коллегиального исполнительного органа организации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регулирования труда лиц, работающих по совместительству</a:t>
            </a:r>
          </a:p>
          <a:p>
            <a:r>
              <a:rPr lang="ru-RU" dirty="0" smtClean="0"/>
              <a:t> </a:t>
            </a:r>
            <a:r>
              <a:rPr lang="ru-RU" dirty="0"/>
              <a:t>Особенности регулирования труда работников, заключивших трудовой договор на срок до двух </a:t>
            </a:r>
            <a:r>
              <a:rPr lang="ru-RU" dirty="0" smtClean="0"/>
              <a:t>месяцев</a:t>
            </a:r>
          </a:p>
          <a:p>
            <a:r>
              <a:rPr lang="ru-RU" dirty="0" smtClean="0"/>
              <a:t>Особенности </a:t>
            </a:r>
            <a:r>
              <a:rPr lang="ru-RU" dirty="0"/>
              <a:t>регулирования труда работников, занятых на сезонных работах</a:t>
            </a:r>
          </a:p>
          <a:p>
            <a:r>
              <a:rPr lang="ru-RU" dirty="0" smtClean="0"/>
              <a:t> </a:t>
            </a:r>
            <a:r>
              <a:rPr lang="ru-RU" dirty="0"/>
              <a:t>Особенности регулирования труда лиц, работающих вахтовым методом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6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424</Words>
  <Application>Microsoft Office PowerPoint</Application>
  <PresentationFormat>Произвольный</PresentationFormat>
  <Paragraphs>75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Факультатив  Взаимодействие отраслей российского права  в регулировании социально-трудовых отношений</vt:lpstr>
      <vt:lpstr>Финансово     Цели факультатива  </vt:lpstr>
      <vt:lpstr>Презентация PowerPoint</vt:lpstr>
      <vt:lpstr>Защита трудовых прав работников профессиональными союзами  </vt:lpstr>
      <vt:lpstr>Защита трудовых прав работников профессиональными союзами  </vt:lpstr>
      <vt:lpstr>Государственный надзор и контроль  за соблюдением трудовых прав работников</vt:lpstr>
      <vt:lpstr>Презентация PowerPoint</vt:lpstr>
      <vt:lpstr> </vt:lpstr>
      <vt:lpstr>Практические задания </vt:lpstr>
      <vt:lpstr>ОСОБЕННОСТИ РЕГУЛИРОВАНИЯ ТРУДА ДРУГИХ КАТЕГОРИЙ РАБОТНИКОВ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</dc:creator>
  <cp:lastModifiedBy>Николай</cp:lastModifiedBy>
  <cp:revision>60</cp:revision>
  <dcterms:created xsi:type="dcterms:W3CDTF">2020-09-30T10:36:11Z</dcterms:created>
  <dcterms:modified xsi:type="dcterms:W3CDTF">2021-03-31T01:20:17Z</dcterms:modified>
</cp:coreProperties>
</file>