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A1"/>
    <a:srgbClr val="1976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6374" autoAdjust="0"/>
  </p:normalViewPr>
  <p:slideViewPr>
    <p:cSldViewPr snapToGrid="0">
      <p:cViewPr varScale="1">
        <p:scale>
          <a:sx n="64" d="100"/>
          <a:sy n="64" d="100"/>
        </p:scale>
        <p:origin x="-85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4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1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9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288" y="2512207"/>
            <a:ext cx="4369724" cy="2178150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Способы и приемы защиты прав и интересов </a:t>
            </a:r>
            <a:r>
              <a:rPr lang="ru-RU" b="1" dirty="0" smtClean="0"/>
              <a:t>граждан</a:t>
            </a:r>
            <a:endParaRPr lang="ru-RU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229" y="5197534"/>
            <a:ext cx="4484350" cy="46288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/>
              <a:t>Автор курса: </a:t>
            </a:r>
            <a:endParaRPr lang="ru-RU" sz="1600" dirty="0" smtClean="0"/>
          </a:p>
          <a:p>
            <a:pPr algn="r">
              <a:lnSpc>
                <a:spcPct val="150000"/>
              </a:lnSpc>
            </a:pPr>
            <a:r>
              <a:rPr lang="ru-RU" sz="1600" b="1" dirty="0" smtClean="0"/>
              <a:t>Кузьмина Ольга Александровна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dirty="0" smtClean="0"/>
              <a:t>канд</a:t>
            </a:r>
            <a:r>
              <a:rPr lang="ru-RU" sz="1600" dirty="0"/>
              <a:t>. </a:t>
            </a:r>
            <a:r>
              <a:rPr lang="ru-RU" sz="1600" dirty="0" smtClean="0"/>
              <a:t>ист. </a:t>
            </a:r>
            <a:r>
              <a:rPr lang="ru-RU" sz="1600" dirty="0"/>
              <a:t>наук, доцент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96BDAE-7732-4F35-8F50-375E3D843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420" y="6342217"/>
            <a:ext cx="5269837" cy="300037"/>
          </a:xfrm>
        </p:spPr>
        <p:txBody>
          <a:bodyPr/>
          <a:lstStyle/>
          <a:p>
            <a:pPr algn="l"/>
            <a:r>
              <a:rPr lang="ru-RU" dirty="0" smtClean="0"/>
              <a:t>40.03.01 </a:t>
            </a:r>
            <a:r>
              <a:rPr lang="ru-RU" dirty="0"/>
              <a:t>- </a:t>
            </a:r>
            <a:r>
              <a:rPr lang="ru-RU" dirty="0" smtClean="0"/>
              <a:t>Юриспруденция</a:t>
            </a:r>
            <a:endParaRPr lang="ru-RU" dirty="0"/>
          </a:p>
        </p:txBody>
      </p:sp>
      <p:pic>
        <p:nvPicPr>
          <p:cNvPr id="8" name="Рисунок 7" descr="чел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4227" y="1973942"/>
            <a:ext cx="4651830" cy="345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5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Цель дисциплины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99771" y="1401763"/>
            <a:ext cx="8665029" cy="2691267"/>
            <a:chOff x="1337307" y="1401763"/>
            <a:chExt cx="6349008" cy="18738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93975" y="1401763"/>
              <a:ext cx="3806825" cy="447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Цель</a:t>
              </a:r>
              <a:endPara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4497388" y="1849438"/>
              <a:ext cx="0" cy="277812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337307" y="2127249"/>
              <a:ext cx="6349008" cy="114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457200"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Приобретение обучающимися умений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ориентироваться в законодательном массиве Российской Федерации, умений анализировать правоприменительную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практику;</a:t>
              </a: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indent="457200"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Формирование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навыков оформления правовой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документации. 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Рисунок 8" descr="куч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9922" y="4267200"/>
            <a:ext cx="3397902" cy="220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Задачи дисциплины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654627" y="1343025"/>
            <a:ext cx="9289147" cy="3098345"/>
            <a:chOff x="1710414" y="1343025"/>
            <a:chExt cx="8833925" cy="28637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14130" y="1343025"/>
              <a:ext cx="7772399" cy="6207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ЗАДАЧИ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2863623" y="1963277"/>
              <a:ext cx="396875" cy="250825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6018497" y="1963277"/>
              <a:ext cx="398463" cy="250825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8925055" y="1962816"/>
              <a:ext cx="398463" cy="250825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710414" y="2234719"/>
              <a:ext cx="2787256" cy="18915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002060"/>
                  </a:solidFill>
                  <a:latin typeface="Menlo"/>
                </a:rPr>
                <a:t>Рассмотреть виды механизмов реализации и защиты прав и интересов граждан</a:t>
              </a:r>
              <a:r>
                <a:rPr lang="ru-RU" sz="1600" dirty="0" smtClean="0">
                  <a:solidFill>
                    <a:schemeClr val="tx1"/>
                  </a:solidFill>
                  <a:latin typeface="Menlo"/>
                </a:rPr>
                <a:t>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Menlo"/>
                  <a:cs typeface="Arial" pitchFamily="34" charset="0"/>
                </a:rPr>
                <a:t>международные;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Menlo"/>
                  <a:cs typeface="Arial" pitchFamily="34" charset="0"/>
                </a:rPr>
                <a:t> внутригосударственные.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82239" y="2221304"/>
              <a:ext cx="2773414" cy="194521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Menlo"/>
                </a:rPr>
                <a:t>Изучить юрисдикционные и неюрисдикционные способы защиты прав и интересов гражданина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756689" y="2248135"/>
              <a:ext cx="2787650" cy="195862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Овладеть навыками самостоятельной работы с правовыми базами данных, навыками подготовки правореализационных документов</a:t>
              </a:r>
              <a:endPara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408" y="182285"/>
            <a:ext cx="10720450" cy="7072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Способы защиты прав и интересов граждан, изучаемые в рамках дисциплины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627087" y="1153885"/>
            <a:ext cx="7329714" cy="2344058"/>
            <a:chOff x="1643672" y="1518554"/>
            <a:chExt cx="6014817" cy="1825620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3704192" y="1518554"/>
              <a:ext cx="1965237" cy="633413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Способы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43672" y="2526971"/>
              <a:ext cx="2310642" cy="8172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Юрисдикционные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Прямая со стрелкой 5"/>
            <p:cNvCxnSpPr>
              <a:stCxn id="3" idx="2"/>
              <a:endCxn id="4" idx="0"/>
            </p:cNvCxnSpPr>
            <p:nvPr/>
          </p:nvCxnSpPr>
          <p:spPr>
            <a:xfrm rot="5400000">
              <a:off x="3555401" y="1395560"/>
              <a:ext cx="375004" cy="188781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5347847" y="2504363"/>
              <a:ext cx="2310642" cy="8172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Неюрисдикционные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Прямая со стрелкой 25"/>
            <p:cNvCxnSpPr>
              <a:stCxn id="3" idx="2"/>
              <a:endCxn id="25" idx="0"/>
            </p:cNvCxnSpPr>
            <p:nvPr/>
          </p:nvCxnSpPr>
          <p:spPr>
            <a:xfrm rot="16200000" flipH="1">
              <a:off x="5418792" y="1419986"/>
              <a:ext cx="352396" cy="1816357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2902857" y="3833087"/>
            <a:ext cx="2496457" cy="487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защита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02857" y="4442689"/>
            <a:ext cx="2496457" cy="487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Внесудебная защита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743200" y="3512456"/>
            <a:ext cx="45719" cy="1132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43200" y="4064000"/>
            <a:ext cx="14514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743199" y="4630057"/>
            <a:ext cx="14514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242629" y="3468913"/>
            <a:ext cx="45719" cy="5370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300685" y="3962400"/>
            <a:ext cx="145143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445828" y="3731487"/>
            <a:ext cx="2496457" cy="487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Самозащита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 descr="су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1504" r="-553"/>
          <a:stretch>
            <a:fillRect/>
          </a:stretch>
        </p:blipFill>
        <p:spPr>
          <a:xfrm>
            <a:off x="341086" y="1233714"/>
            <a:ext cx="2198914" cy="1451429"/>
          </a:xfrm>
          <a:prstGeom prst="rect">
            <a:avLst/>
          </a:prstGeom>
        </p:spPr>
      </p:pic>
      <p:pic>
        <p:nvPicPr>
          <p:cNvPr id="66" name="Рисунок 65" descr="чел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7391" y="4847770"/>
            <a:ext cx="2044017" cy="155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11355172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Дисциплина</a:t>
            </a:r>
            <a:r>
              <a:rPr lang="ru-RU" sz="2800" dirty="0" smtClean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предполагает изучение СПС КонсультантПлюс</a:t>
            </a:r>
            <a:endParaRPr lang="ru-RU" sz="28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t="4334" r="1211" b="11260"/>
          <a:stretch>
            <a:fillRect/>
          </a:stretch>
        </p:blipFill>
        <p:spPr bwMode="auto">
          <a:xfrm>
            <a:off x="522514" y="1175658"/>
            <a:ext cx="10842172" cy="48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2" y="327429"/>
            <a:ext cx="10506693" cy="5724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Дисциплина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предполагает изучение СПС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Гарант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4128" r="1211" b="5269"/>
          <a:stretch>
            <a:fillRect/>
          </a:stretch>
        </p:blipFill>
        <p:spPr bwMode="auto">
          <a:xfrm>
            <a:off x="943429" y="972457"/>
            <a:ext cx="10130971" cy="53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51" y="182285"/>
            <a:ext cx="10515600" cy="7072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Дисциплина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предполагает изучение СПС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Кодекс (Техэксперт)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190" t="4339" r="1676" b="9297"/>
          <a:stretch>
            <a:fillRect/>
          </a:stretch>
        </p:blipFill>
        <p:spPr bwMode="auto">
          <a:xfrm>
            <a:off x="1604682" y="1180651"/>
            <a:ext cx="10122861" cy="51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5" y="211314"/>
            <a:ext cx="11518735" cy="70721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ea typeface="MingLiU_HKSCS-ExtB" pitchFamily="18" charset="-120"/>
                <a:cs typeface="Arial" pitchFamily="34" charset="0"/>
              </a:rPr>
              <a:t>Дисциплина предполагает работу с официальным интернет-порталом </a:t>
            </a:r>
            <a:r>
              <a:rPr lang="ru-RU" dirty="0" smtClean="0">
                <a:latin typeface="Arial" pitchFamily="34" charset="0"/>
                <a:ea typeface="MingLiU_HKSCS-ExtB" pitchFamily="18" charset="-120"/>
                <a:cs typeface="Arial" pitchFamily="34" charset="0"/>
              </a:rPr>
              <a:t>правовой информации </a:t>
            </a:r>
            <a:endParaRPr lang="ru-RU" dirty="0">
              <a:latin typeface="Arial" pitchFamily="34" charset="0"/>
              <a:ea typeface="MingLiU_HKSCS-ExtB" pitchFamily="18" charset="-12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190" t="4339" r="1113" b="6153"/>
          <a:stretch>
            <a:fillRect/>
          </a:stretch>
        </p:blipFill>
        <p:spPr bwMode="auto">
          <a:xfrm>
            <a:off x="1465943" y="972457"/>
            <a:ext cx="10101943" cy="52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50" y="196799"/>
            <a:ext cx="11547765" cy="70721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Изучение факультатива позволит сформировать навыки подготовки: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4282" y="1258059"/>
            <a:ext cx="11026175" cy="2031325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Исковых заявлений в суд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Заявлений (ходатайств)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Обращений (жалоб)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;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Претензий и т.д.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сково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2A4CA"/>
              </a:clrFrom>
              <a:clrTo>
                <a:srgbClr val="92A4C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0098" y="3655935"/>
            <a:ext cx="4364637" cy="290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164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Способы и приемы защиты прав и интересов граждан</vt:lpstr>
      <vt:lpstr>Цель дисциплины</vt:lpstr>
      <vt:lpstr>Задачи дисциплины</vt:lpstr>
      <vt:lpstr>Способы защиты прав и интересов граждан, изучаемые в рамках дисциплины </vt:lpstr>
      <vt:lpstr>Слайд 5</vt:lpstr>
      <vt:lpstr>Дисциплина предполагает изучение СПС Гарант</vt:lpstr>
      <vt:lpstr>Дисциплина предполагает изучение СПС Кодекс (Техэксперт)</vt:lpstr>
      <vt:lpstr>Дисциплина предполагает работу с официальным интернет-порталом правовой информации </vt:lpstr>
      <vt:lpstr>Изучение факультатива позволит сформировать навыки подготовки: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uSER</cp:lastModifiedBy>
  <cp:revision>57</cp:revision>
  <dcterms:created xsi:type="dcterms:W3CDTF">2020-09-30T10:36:11Z</dcterms:created>
  <dcterms:modified xsi:type="dcterms:W3CDTF">2021-03-30T11:48:57Z</dcterms:modified>
</cp:coreProperties>
</file>