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0" r:id="rId4"/>
    <p:sldId id="264" r:id="rId5"/>
    <p:sldId id="263" r:id="rId6"/>
    <p:sldId id="266" r:id="rId7"/>
    <p:sldId id="265" r:id="rId8"/>
    <p:sldId id="268" r:id="rId9"/>
    <p:sldId id="267" r:id="rId10"/>
    <p:sldId id="269" r:id="rId11"/>
    <p:sldId id="270" r:id="rId12"/>
    <p:sldId id="273" r:id="rId13"/>
    <p:sldId id="272" r:id="rId14"/>
    <p:sldId id="275" r:id="rId15"/>
    <p:sldId id="274" r:id="rId16"/>
    <p:sldId id="276" r:id="rId17"/>
  </p:sldIdLst>
  <p:sldSz cx="12192000" cy="6858000"/>
  <p:notesSz cx="6858000" cy="9144000"/>
  <p:custDataLst>
    <p:tags r:id="rId18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47A1"/>
    <a:srgbClr val="1976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96" autoAdjust="0"/>
    <p:restoredTop sz="96374" autoAdjust="0"/>
  </p:normalViewPr>
  <p:slideViewPr>
    <p:cSldViewPr snapToGrid="0">
      <p:cViewPr varScale="1">
        <p:scale>
          <a:sx n="113" d="100"/>
          <a:sy n="113" d="100"/>
        </p:scale>
        <p:origin x="-444" y="-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Рисунок 18">
            <a:extLst>
              <a:ext uri="{FF2B5EF4-FFF2-40B4-BE49-F238E27FC236}">
                <a16:creationId xmlns="" xmlns:a16="http://schemas.microsoft.com/office/drawing/2014/main" id="{2510FE50-D295-44F6-A7E7-AD19F05AC058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01650" y="773082"/>
            <a:ext cx="6175375" cy="5411817"/>
          </a:xfrm>
        </p:spPr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7439317" y="2468664"/>
            <a:ext cx="4369724" cy="2178150"/>
          </a:xfrm>
        </p:spPr>
        <p:txBody>
          <a:bodyPr anchor="b">
            <a:normAutofit/>
          </a:bodyPr>
          <a:lstStyle>
            <a:lvl1pPr algn="r">
              <a:defRPr sz="2800" b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Наименование презентации (дисциплины курса)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8323379" y="5197534"/>
            <a:ext cx="3505200" cy="462886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Автор курса</a:t>
            </a:r>
          </a:p>
        </p:txBody>
      </p:sp>
      <p:sp>
        <p:nvSpPr>
          <p:cNvPr id="20" name="Текст 16">
            <a:extLst>
              <a:ext uri="{FF2B5EF4-FFF2-40B4-BE49-F238E27FC236}">
                <a16:creationId xmlns="" xmlns:a16="http://schemas.microsoft.com/office/drawing/2014/main" id="{9E861558-E90F-4C47-87C8-9ED96B285E3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66007" y="6342217"/>
            <a:ext cx="5269837" cy="300037"/>
          </a:xfrm>
        </p:spPr>
        <p:txBody>
          <a:bodyPr>
            <a:normAutofit/>
          </a:bodyPr>
          <a:lstStyle>
            <a:lvl1pPr marL="0" indent="0" algn="l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/>
              <a:t>Наименование направления подготовки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199E8652-403B-4FA8-ADF0-3C269C74522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="" xmlns:a16="http://schemas.microsoft.com/office/drawing/2014/main" id="{BF0C9CFB-B654-478B-9E9E-538A6A069F9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25016" y="939155"/>
            <a:ext cx="6175783" cy="4871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4652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F2377-CA3C-4579-BC2A-0CFAD27D7F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2791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F2377-CA3C-4579-BC2A-0CFAD27D7F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45732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F2377-CA3C-4579-BC2A-0CFAD27D7F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9105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>
            <a:extLst>
              <a:ext uri="{FF2B5EF4-FFF2-40B4-BE49-F238E27FC236}">
                <a16:creationId xmlns="" xmlns:a16="http://schemas.microsoft.com/office/drawing/2014/main" id="{5723051B-AABA-4DB6-A244-06F279FADFB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Текст 5"/>
          <p:cNvSpPr>
            <a:spLocks noGrp="1"/>
          </p:cNvSpPr>
          <p:nvPr>
            <p:ph type="body" sz="quarter" idx="10" hasCustomPrompt="1"/>
          </p:nvPr>
        </p:nvSpPr>
        <p:spPr>
          <a:xfrm>
            <a:off x="2500313" y="3263900"/>
            <a:ext cx="9210675" cy="973138"/>
          </a:xfrm>
        </p:spPr>
        <p:txBody>
          <a:bodyPr/>
          <a:lstStyle>
            <a:lvl1pPr marL="0" indent="0">
              <a:buNone/>
              <a:defRPr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Наименование раздела (модуля)</a:t>
            </a:r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11" hasCustomPrompt="1"/>
          </p:nvPr>
        </p:nvSpPr>
        <p:spPr>
          <a:xfrm>
            <a:off x="2525713" y="4521200"/>
            <a:ext cx="3228975" cy="428625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Подзаголовок</a:t>
            </a:r>
            <a:endParaRPr lang="ru-RU" dirty="0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2" hasCustomPrompt="1"/>
          </p:nvPr>
        </p:nvSpPr>
        <p:spPr>
          <a:xfrm>
            <a:off x="2499191" y="662439"/>
            <a:ext cx="1946275" cy="1619250"/>
          </a:xfrm>
        </p:spPr>
        <p:txBody>
          <a:bodyPr>
            <a:normAutofit/>
          </a:bodyPr>
          <a:lstStyle>
            <a:lvl1pPr marL="0" indent="0">
              <a:buNone/>
              <a:defRPr sz="9600">
                <a:solidFill>
                  <a:srgbClr val="0D47A1"/>
                </a:solidFill>
              </a:defRPr>
            </a:lvl1pPr>
          </a:lstStyle>
          <a:p>
            <a:pPr lvl="0"/>
            <a:r>
              <a:rPr lang="ru-RU" dirty="0" smtClean="0"/>
              <a:t>01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59819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9436" y="327428"/>
            <a:ext cx="9993284" cy="707217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F2377-CA3C-4579-BC2A-0CFAD27D7F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2398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F2377-CA3C-4579-BC2A-0CFAD27D7F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9527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F2377-CA3C-4579-BC2A-0CFAD27D7F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438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F2377-CA3C-4579-BC2A-0CFAD27D7F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150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1E6AC778-65FF-4A14-8854-52022D2D9620}" type="datetimeFigureOut">
              <a:rPr lang="ru-RU" smtClean="0"/>
              <a:pPr/>
              <a:t>21.04.2021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F2377-CA3C-4579-BC2A-0CFAD27D7F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6382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F2377-CA3C-4579-BC2A-0CFAD27D7F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4558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F2377-CA3C-4579-BC2A-0CFAD27D7F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0457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9436" y="327428"/>
            <a:ext cx="10515600" cy="7072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184178" y="623997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fld id="{404F2377-CA3C-4579-BC2A-0CFAD27D7FDF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3" name="Рисунок 12">
            <a:extLst>
              <a:ext uri="{FF2B5EF4-FFF2-40B4-BE49-F238E27FC236}">
                <a16:creationId xmlns="" xmlns:a16="http://schemas.microsoft.com/office/drawing/2014/main" id="{BDBD9FC2-246E-4A67-A196-D2C1014C6EC9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7739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119" userDrawn="1">
          <p15:clr>
            <a:srgbClr val="F26B43"/>
          </p15:clr>
        </p15:guide>
        <p15:guide id="2" orient="horz" pos="4156" userDrawn="1">
          <p15:clr>
            <a:srgbClr val="F26B43"/>
          </p15:clr>
        </p15:guide>
        <p15:guide id="3" pos="189" userDrawn="1">
          <p15:clr>
            <a:srgbClr val="F26B43"/>
          </p15:clr>
        </p15:guide>
        <p15:guide id="4" pos="751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07B1219-A41C-4287-99D1-FD9BDADAC3D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Современные пространственные и пластические искусства (обучение рисунку и живописи). Факультатив</a:t>
            </a:r>
            <a:endParaRPr lang="ru-RU" dirty="0"/>
          </a:p>
        </p:txBody>
      </p:sp>
      <p:sp>
        <p:nvSpPr>
          <p:cNvPr id="5" name="Подзаголовок 4">
            <a:extLst>
              <a:ext uri="{FF2B5EF4-FFF2-40B4-BE49-F238E27FC236}">
                <a16:creationId xmlns="" xmlns:a16="http://schemas.microsoft.com/office/drawing/2014/main" id="{D978F2AC-5C72-424F-83D2-141980E250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75600" y="5197534"/>
            <a:ext cx="3852979" cy="1194800"/>
          </a:xfrm>
        </p:spPr>
        <p:txBody>
          <a:bodyPr>
            <a:noAutofit/>
          </a:bodyPr>
          <a:lstStyle/>
          <a:p>
            <a:pPr algn="r">
              <a:lnSpc>
                <a:spcPct val="150000"/>
              </a:lnSpc>
              <a:spcBef>
                <a:spcPts val="0"/>
              </a:spcBef>
            </a:pPr>
            <a:r>
              <a:rPr lang="ru-RU" sz="1600" dirty="0" smtClean="0"/>
              <a:t>Старший преподаватель кафедры «ДАС»</a:t>
            </a:r>
          </a:p>
          <a:p>
            <a:pPr algn="r">
              <a:lnSpc>
                <a:spcPct val="150000"/>
              </a:lnSpc>
              <a:spcBef>
                <a:spcPts val="0"/>
              </a:spcBef>
            </a:pPr>
            <a:r>
              <a:rPr lang="ru-RU" sz="1600" dirty="0" smtClean="0"/>
              <a:t>Трипольский А.С.</a:t>
            </a:r>
            <a:endParaRPr lang="ru-RU" sz="1600" dirty="0"/>
          </a:p>
        </p:txBody>
      </p:sp>
      <p:sp>
        <p:nvSpPr>
          <p:cNvPr id="6" name="Текст 5">
            <a:extLst>
              <a:ext uri="{FF2B5EF4-FFF2-40B4-BE49-F238E27FC236}">
                <a16:creationId xmlns="" xmlns:a16="http://schemas.microsoft.com/office/drawing/2014/main" id="{D596BDAE-7732-4F35-8F50-375E3D84366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63420" y="6342217"/>
            <a:ext cx="5269837" cy="300037"/>
          </a:xfrm>
        </p:spPr>
        <p:txBody>
          <a:bodyPr/>
          <a:lstStyle/>
          <a:p>
            <a:pPr algn="l"/>
            <a:r>
              <a:rPr lang="ru-RU" dirty="0" smtClean="0"/>
              <a:t>07.03.03 «Дизайн архитектурной среды»</a:t>
            </a:r>
            <a:endParaRPr lang="ru-RU" dirty="0"/>
          </a:p>
        </p:txBody>
      </p:sp>
      <p:pic>
        <p:nvPicPr>
          <p:cNvPr id="3" name="Рисунок 2"/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982" b="17982"/>
          <a:stretch>
            <a:fillRect/>
          </a:stretch>
        </p:blipFill>
        <p:spPr>
          <a:xfrm flipH="1">
            <a:off x="388938" y="1141413"/>
            <a:ext cx="5984875" cy="4632325"/>
          </a:xfrm>
          <a:ln w="38100"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3315621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Академический рисунок натюрморт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97132" y="2409825"/>
            <a:ext cx="4318000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/>
              <a:t>Академический рисунок натюрморт карандашом начинается с размещения композиции на листе бумаги. Прежде всего ученик должен найти наиболее выгодный ракурс, определиться с объемами и пропорциями, и лишь после этого приступать к легкому нанесению набросков.</a:t>
            </a:r>
          </a:p>
        </p:txBody>
      </p:sp>
      <p:pic>
        <p:nvPicPr>
          <p:cNvPr id="6146" name="Picture 2" descr="D:\images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1620" y="1392295"/>
            <a:ext cx="3270780" cy="4620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85317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Академический рисунок фигуры человека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68533" y="1825625"/>
            <a:ext cx="4885266" cy="4515908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dirty="0"/>
              <a:t>Первой ступенью на пути к профессиональному изображению на бумаге человеческой фигуры является академический рисунок гипсовой головы или череп академический рисунок. Прежде всего необходимо зрительно отметить пропорции и характерные особенности объемной фигуры и найти наилучший </a:t>
            </a:r>
            <a:r>
              <a:rPr lang="ru-RU" dirty="0" smtClean="0"/>
              <a:t>ракурс.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dirty="0" smtClean="0"/>
              <a:t>Следующим </a:t>
            </a:r>
            <a:r>
              <a:rPr lang="ru-RU" dirty="0"/>
              <a:t>шагом является равномерная компоновка рисунка относительно листа бумаги и легкая прорисовка наброска, методом, который называется </a:t>
            </a:r>
            <a:r>
              <a:rPr lang="ru-RU" dirty="0" err="1"/>
              <a:t>обрубовка</a:t>
            </a:r>
            <a:r>
              <a:rPr lang="ru-RU" dirty="0"/>
              <a:t> головы академический рисунок и представляет собой построение головы с обобщенных форм. Все пропорции должны быть вымерены и строго соблюдены.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dirty="0"/>
              <a:t>Начать прорисовку элементов, которые находятся ближе к нам, выполнить, академический рисунок носа, академический рисунок глаз, академический рисунок губы, не углубляясь в более мелкие детали.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dirty="0"/>
              <a:t>Прорисовка мелких деталей и постановка светотеней З</a:t>
            </a:r>
            <a:r>
              <a:rPr lang="ru-RU" dirty="0" smtClean="0"/>
              <a:t>авершающий </a:t>
            </a:r>
            <a:r>
              <a:rPr lang="ru-RU" dirty="0"/>
              <a:t>этап в рисунке гипсовой головы.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dirty="0" smtClean="0"/>
              <a:t>Академический </a:t>
            </a:r>
            <a:r>
              <a:rPr lang="ru-RU" dirty="0"/>
              <a:t>рисунок ноги, руки, туловища человека также является важной составляющей всего изображения и требует грамотного подхода.</a:t>
            </a:r>
          </a:p>
        </p:txBody>
      </p:sp>
      <p:pic>
        <p:nvPicPr>
          <p:cNvPr id="7170" name="Picture 2" descr="D:\images (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1770" y="1367079"/>
            <a:ext cx="3323697" cy="4511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17026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u-RU" dirty="0" smtClean="0"/>
              <a:t>Понятие академической живописи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6685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dirty="0">
                <a:solidFill>
                  <a:schemeClr val="accent1">
                    <a:lumMod val="75000"/>
                  </a:schemeClr>
                </a:solidFill>
              </a:rPr>
              <a:t>Понятие академической живописи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29867" y="1749425"/>
            <a:ext cx="4953000" cy="435133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/>
              <a:t>Живопись представляет собой вид искусства, наиболее богатый изобразительными средствами: это не только цвет, вернее отношения хроматических тонов, но и ахроматические тональные отношения (контрасты и нюансы светлого и тёмного), светотеневые градации, графические средства (линия, силуэт), фактура красочного слоя. Искусство живописи по причине столь разнообразных средств тесно связано с картинностью, наглядностью изображения, дающего наиболее полное представление о форме и пространстве изображаемого. Именно этим объясняется популярность этого вида искусства. Поэтому живопись закономерно занимает первое место в академической триаде «изящных» искусств: «живопись, ваяние, зодчество»</a:t>
            </a:r>
          </a:p>
        </p:txBody>
      </p:sp>
      <p:pic>
        <p:nvPicPr>
          <p:cNvPr id="8194" name="Picture 2" descr="D:\Без названия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317" y="1921061"/>
            <a:ext cx="4663016" cy="3700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10453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u-RU" dirty="0" smtClean="0"/>
              <a:t>Основные материалы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7399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Основные материалы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7196667" y="2756958"/>
            <a:ext cx="4445000" cy="4351338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Материалы для работы:</a:t>
            </a:r>
          </a:p>
          <a:p>
            <a:r>
              <a:rPr lang="ru-RU" dirty="0" smtClean="0"/>
              <a:t>Акварель, гуашь</a:t>
            </a:r>
            <a:endParaRPr lang="ru-RU" dirty="0"/>
          </a:p>
          <a:p>
            <a:r>
              <a:rPr lang="ru-RU" dirty="0"/>
              <a:t>ВАТМАН формата А-2;</a:t>
            </a:r>
          </a:p>
          <a:p>
            <a:r>
              <a:rPr lang="ru-RU" dirty="0" smtClean="0"/>
              <a:t>Кисти (белка, пони, синтетические);</a:t>
            </a:r>
            <a:endParaRPr lang="ru-RU" dirty="0"/>
          </a:p>
        </p:txBody>
      </p:sp>
      <p:pic>
        <p:nvPicPr>
          <p:cNvPr id="9219" name="Picture 3" descr="D:\Без названия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8512" y="1472548"/>
            <a:ext cx="3341688" cy="4421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31575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Примеры подачи работ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42" name="Picture 2" descr="D:\38f109f25f1970c742be07f9e274ce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785" y="1439333"/>
            <a:ext cx="3093669" cy="464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3" name="Picture 3" descr="D:\Без названия (2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2912" y="1439333"/>
            <a:ext cx="3172355" cy="2111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4" name="Picture 4" descr="D:\images (4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2911" y="3792382"/>
            <a:ext cx="3172355" cy="2295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5" name="Picture 5" descr="D:\449c0fb42e5bfb4234438fb61edbbac2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3978" y="1439333"/>
            <a:ext cx="3718560" cy="464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2455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u-RU" dirty="0" smtClean="0"/>
              <a:t>Понятие академического рисунка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0375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A10F8563-FA42-4DE3-B908-057622E26C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89132" y="2582862"/>
            <a:ext cx="5113867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/>
              <a:t>Академический рисунок – это </a:t>
            </a:r>
            <a:r>
              <a:rPr lang="ru-RU" dirty="0" smtClean="0"/>
              <a:t>основа </a:t>
            </a:r>
            <a:r>
              <a:rPr lang="ru-RU" dirty="0"/>
              <a:t>изобразительного искусства, </a:t>
            </a:r>
            <a:r>
              <a:rPr lang="ru-RU" dirty="0" smtClean="0"/>
              <a:t>представляющая собой </a:t>
            </a:r>
            <a:r>
              <a:rPr lang="ru-RU" dirty="0"/>
              <a:t>систематические знания </a:t>
            </a:r>
            <a:r>
              <a:rPr lang="ru-RU" dirty="0" smtClean="0"/>
              <a:t>об изучении </a:t>
            </a:r>
            <a:r>
              <a:rPr lang="ru-RU" dirty="0"/>
              <a:t>реального мира предметов, а также построение человеческого тела по существующим классическим канонам.</a:t>
            </a:r>
          </a:p>
        </p:txBody>
      </p:sp>
      <p:sp>
        <p:nvSpPr>
          <p:cNvPr id="4" name="Заголовок 1">
            <a:extLst>
              <a:ext uri="{FF2B5EF4-FFF2-40B4-BE49-F238E27FC236}">
                <a16:creationId xmlns="" xmlns:a16="http://schemas.microsoft.com/office/drawing/2014/main" id="{FB47DC1A-704B-4697-974E-B87FCA45AD24}"/>
              </a:ext>
            </a:extLst>
          </p:cNvPr>
          <p:cNvSpPr txBox="1">
            <a:spLocks/>
          </p:cNvSpPr>
          <p:nvPr/>
        </p:nvSpPr>
        <p:spPr>
          <a:xfrm>
            <a:off x="473971" y="508644"/>
            <a:ext cx="9906646" cy="38779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Понятие академического рисунка</a:t>
            </a:r>
          </a:p>
        </p:txBody>
      </p:sp>
      <p:pic>
        <p:nvPicPr>
          <p:cNvPr id="2050" name="Picture 2" descr="D: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274" y="1752600"/>
            <a:ext cx="4869395" cy="3680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104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u-RU" dirty="0"/>
              <a:t>Основы академического рисунка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2323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769" y="403628"/>
            <a:ext cx="9993284" cy="707217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Основы академического рисунка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68066" y="1825625"/>
            <a:ext cx="4385733" cy="4351338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Особое </a:t>
            </a:r>
            <a:r>
              <a:rPr lang="ru-RU" dirty="0"/>
              <a:t>значение имеет конструктивность предмета, в тоже время, светотень должна четко прослеживаться и гармонично распределяться в композиции.</a:t>
            </a:r>
          </a:p>
          <a:p>
            <a:r>
              <a:rPr lang="ru-RU" dirty="0" smtClean="0"/>
              <a:t>Каждую </a:t>
            </a:r>
            <a:r>
              <a:rPr lang="ru-RU" dirty="0"/>
              <a:t>деталь изображаемого предмета, делят на различные геометрические формы, постепенно прорисовывая и придавая узнаваемый вид каждой форме.</a:t>
            </a:r>
          </a:p>
          <a:p>
            <a:r>
              <a:rPr lang="ru-RU" dirty="0" smtClean="0"/>
              <a:t>Исходя </a:t>
            </a:r>
            <a:r>
              <a:rPr lang="ru-RU" dirty="0"/>
              <a:t>из конструкции предметов, ученик должен находить границы полутонов, каждый из которых занимает свой участок плоскости.</a:t>
            </a:r>
          </a:p>
          <a:p>
            <a:r>
              <a:rPr lang="ru-RU" dirty="0" smtClean="0"/>
              <a:t>Тени </a:t>
            </a:r>
            <a:r>
              <a:rPr lang="ru-RU" dirty="0"/>
              <a:t>и конструкция предметов прорисовываются одновременно, поэтому картина на любой стадии проработки должна выглядеть как завершенное произведение.</a:t>
            </a:r>
          </a:p>
          <a:p>
            <a:r>
              <a:rPr lang="ru-RU" dirty="0" smtClean="0"/>
              <a:t>От </a:t>
            </a:r>
            <a:r>
              <a:rPr lang="ru-RU" dirty="0"/>
              <a:t>великого к малому. Изначально делается набросок и прорисовка крупных предметов, плавно переходя к деталям.</a:t>
            </a:r>
          </a:p>
        </p:txBody>
      </p:sp>
      <p:pic>
        <p:nvPicPr>
          <p:cNvPr id="3074" name="Picture 2" descr="D:\gLgSGQJ0QD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701" y="1933224"/>
            <a:ext cx="5558366" cy="3705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9307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u-RU" dirty="0" smtClean="0"/>
              <a:t>Основные материалы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7857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Материалы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171267" y="2274357"/>
            <a:ext cx="3708400" cy="4351338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Материалы для работы:</a:t>
            </a:r>
          </a:p>
          <a:p>
            <a:r>
              <a:rPr lang="ru-RU" dirty="0"/>
              <a:t>Простой карандаш НВ, 2В, 4В;</a:t>
            </a:r>
          </a:p>
          <a:p>
            <a:r>
              <a:rPr lang="ru-RU" dirty="0"/>
              <a:t>Мягкий ластик и </a:t>
            </a:r>
            <a:r>
              <a:rPr lang="ru-RU" dirty="0" err="1"/>
              <a:t>клячка</a:t>
            </a:r>
            <a:r>
              <a:rPr lang="ru-RU" dirty="0"/>
              <a:t>;</a:t>
            </a:r>
          </a:p>
          <a:p>
            <a:r>
              <a:rPr lang="ru-RU" dirty="0"/>
              <a:t>ВАТМАН формата А-2;</a:t>
            </a:r>
          </a:p>
          <a:p>
            <a:r>
              <a:rPr lang="ru-RU" dirty="0"/>
              <a:t>Скотч малярный;</a:t>
            </a:r>
          </a:p>
          <a:p>
            <a:r>
              <a:rPr lang="ru-RU" dirty="0"/>
              <a:t>Макетный нож.</a:t>
            </a:r>
          </a:p>
        </p:txBody>
      </p:sp>
      <p:pic>
        <p:nvPicPr>
          <p:cNvPr id="4098" name="Picture 2" descr="D:\343598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000" y="1510781"/>
            <a:ext cx="5731933" cy="4205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70416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u-RU" dirty="0" smtClean="0"/>
              <a:t>Основные разновидности рисунка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5387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Академический рисунок карандашом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20932" y="1825625"/>
            <a:ext cx="4732867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/>
              <a:t>Эта техника подразумевает использование карандашей различной мягкости и твердости. В зависимости от стадии завершенности рисунка используют карандаши: Т, ТМ, М, 2М. Мягкие грифели рекомендуются для наброски изображений, а также для светотеневой прорисовки объемов предмета и заполнения фона. В работе над сложными проектами вначале рекомендуется использовать твердые грифели, которые также применяют для конечного моделирования рисунка.</a:t>
            </a:r>
          </a:p>
        </p:txBody>
      </p:sp>
      <p:pic>
        <p:nvPicPr>
          <p:cNvPr id="5122" name="Picture 2" descr="D:\image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4570" y="1300161"/>
            <a:ext cx="4271963" cy="4271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915134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7a9c44ad059262a225e5ae9c2a1e332c0e0a3c8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КнАГУ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705</TotalTime>
  <Words>581</Words>
  <Application>Microsoft Office PowerPoint</Application>
  <PresentationFormat>Произвольный</PresentationFormat>
  <Paragraphs>43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Современные пространственные и пластические искусства (обучение рисунку и живописи). Факультатив</vt:lpstr>
      <vt:lpstr>Презентация PowerPoint</vt:lpstr>
      <vt:lpstr>Презентация PowerPoint</vt:lpstr>
      <vt:lpstr>Презентация PowerPoint</vt:lpstr>
      <vt:lpstr>Основы академического рисунка </vt:lpstr>
      <vt:lpstr>Презентация PowerPoint</vt:lpstr>
      <vt:lpstr>Материалы</vt:lpstr>
      <vt:lpstr>Презентация PowerPoint</vt:lpstr>
      <vt:lpstr>Академический рисунок карандашом</vt:lpstr>
      <vt:lpstr>Академический рисунок натюрморт</vt:lpstr>
      <vt:lpstr>Академический рисунок фигуры человека</vt:lpstr>
      <vt:lpstr>Презентация PowerPoint</vt:lpstr>
      <vt:lpstr>Понятие академической живописи </vt:lpstr>
      <vt:lpstr>Презентация PowerPoint</vt:lpstr>
      <vt:lpstr>Основные материалы</vt:lpstr>
      <vt:lpstr>Примеры подачи работ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Oksa</dc:creator>
  <cp:lastModifiedBy>1</cp:lastModifiedBy>
  <cp:revision>49</cp:revision>
  <dcterms:created xsi:type="dcterms:W3CDTF">2020-09-30T10:36:11Z</dcterms:created>
  <dcterms:modified xsi:type="dcterms:W3CDTF">2021-04-21T01:01:16Z</dcterms:modified>
</cp:coreProperties>
</file>