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62" r:id="rId6"/>
    <p:sldId id="264" r:id="rId7"/>
    <p:sldId id="271" r:id="rId8"/>
    <p:sldId id="270" r:id="rId9"/>
    <p:sldId id="269" r:id="rId10"/>
    <p:sldId id="268" r:id="rId11"/>
    <p:sldId id="27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47A1"/>
    <a:srgbClr val="19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6374" autoAdjust="0"/>
  </p:normalViewPr>
  <p:slideViewPr>
    <p:cSldViewPr snapToGrid="0">
      <p:cViewPr varScale="1">
        <p:scale>
          <a:sx n="106" d="100"/>
          <a:sy n="106" d="100"/>
        </p:scale>
        <p:origin x="120" y="4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="" xmlns:a16="http://schemas.microsoft.com/office/drawing/2014/main" id="{2510FE50-D295-44F6-A7E7-AD19F05AC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1650" y="773082"/>
            <a:ext cx="6175375" cy="541181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439317" y="2468664"/>
            <a:ext cx="4369724" cy="2178150"/>
          </a:xfrm>
        </p:spPr>
        <p:txBody>
          <a:bodyPr anchor="b">
            <a:normAutofit/>
          </a:bodyPr>
          <a:lstStyle>
            <a:lvl1pPr algn="r">
              <a:defRPr sz="28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Наименование презентации (дисциплины курса)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8323379" y="5197534"/>
            <a:ext cx="3505200" cy="462886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Автор курса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="" xmlns:a16="http://schemas.microsoft.com/office/drawing/2014/main" id="{9E861558-E90F-4C47-87C8-9ED96B285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007" y="6342217"/>
            <a:ext cx="5269837" cy="300037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Наименование направления подготовки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99E8652-403B-4FA8-ADF0-3C269C7452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F0C9CFB-B654-478B-9E9E-538A6A069F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5016" y="939155"/>
            <a:ext cx="6175783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5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79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7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10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21173" y="2894908"/>
            <a:ext cx="9298739" cy="1261456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Наименование раздела (модуля)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29633" y="4587969"/>
            <a:ext cx="3505200" cy="46288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723051B-AABA-4DB6-A244-06F279FAD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8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436" y="327428"/>
            <a:ext cx="9993284" cy="70721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398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52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3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50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AC778-65FF-4A14-8854-52022D2D962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8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55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45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436" y="327428"/>
            <a:ext cx="10515600" cy="707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84178" y="62399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2377-CA3C-4579-BC2A-0CFAD27D7FDF}" type="slidenum">
              <a:rPr lang="ru-RU" smtClean="0"/>
              <a:t>‹#›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DBD9FC2-246E-4A67-A196-D2C1014C6E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3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19" userDrawn="1">
          <p15:clr>
            <a:srgbClr val="F26B43"/>
          </p15:clr>
        </p15:guide>
        <p15:guide id="2" orient="horz" pos="4156" userDrawn="1">
          <p15:clr>
            <a:srgbClr val="F26B43"/>
          </p15:clr>
        </p15:guide>
        <p15:guide id="3" pos="189" userDrawn="1">
          <p15:clr>
            <a:srgbClr val="F26B43"/>
          </p15:clr>
        </p15:guide>
        <p15:guide id="4" pos="75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7B1219-A41C-4287-99D1-FD9BDADAC3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 smtClean="0"/>
              <a:t>ОСНОВЫ УПРАВЛЕНЧЕСКОЙ ДЕЯТЕЛЬНОСТИ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Факультативный курс</a:t>
            </a: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D978F2AC-5C72-424F-83D2-141980E25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3841" y="5310898"/>
            <a:ext cx="3505200" cy="462886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ru-RU" sz="1600" dirty="0"/>
              <a:t>Автор курса: </a:t>
            </a:r>
          </a:p>
          <a:p>
            <a:pPr algn="r">
              <a:lnSpc>
                <a:spcPts val="2400"/>
              </a:lnSpc>
              <a:spcBef>
                <a:spcPts val="0"/>
              </a:spcBef>
            </a:pPr>
            <a:r>
              <a:rPr lang="ru-RU" sz="1600" b="1" dirty="0" err="1" smtClean="0"/>
              <a:t>Бянкин</a:t>
            </a:r>
            <a:r>
              <a:rPr lang="ru-RU" sz="1600" b="1" dirty="0" smtClean="0"/>
              <a:t> Антон Сергеевич</a:t>
            </a:r>
            <a:endParaRPr lang="ru-RU" sz="1600" b="1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D596BDAE-7732-4F35-8F50-375E3D8436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3955" y="5961973"/>
            <a:ext cx="5269837" cy="300037"/>
          </a:xfrm>
        </p:spPr>
        <p:txBody>
          <a:bodyPr>
            <a:noAutofit/>
          </a:bodyPr>
          <a:lstStyle/>
          <a:p>
            <a:r>
              <a:rPr lang="ru-RU" sz="1600" dirty="0"/>
              <a:t>для студентов инженерных и социально-гуманитарных направлений подготовки</a:t>
            </a:r>
            <a:endParaRPr lang="ru-RU" sz="1600" dirty="0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205D6886-D5B0-414A-80AD-3FCAFD494B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421" y="1140824"/>
            <a:ext cx="5985128" cy="4632960"/>
          </a:xfrm>
          <a:ln w="38100">
            <a:solidFill>
              <a:schemeClr val="bg1"/>
            </a:solidFill>
          </a:ln>
        </p:spPr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9" y="1140824"/>
            <a:ext cx="5919685" cy="45860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50446" y="1874178"/>
            <a:ext cx="4978029" cy="6850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ru-RU" sz="1600" dirty="0">
                <a:solidFill>
                  <a:prstClr val="white"/>
                </a:solidFill>
              </a:rPr>
              <a:t>Кафедра «Менеджмент, маркетинг и государственное </a:t>
            </a:r>
            <a:endParaRPr lang="ru-RU" sz="1600" dirty="0" smtClean="0">
              <a:solidFill>
                <a:prstClr val="white"/>
              </a:solidFill>
            </a:endParaRPr>
          </a:p>
          <a:p>
            <a:pPr lvl="0" algn="r">
              <a:lnSpc>
                <a:spcPts val="2400"/>
              </a:lnSpc>
            </a:pPr>
            <a:r>
              <a:rPr lang="ru-RU" sz="1600" dirty="0" smtClean="0">
                <a:solidFill>
                  <a:prstClr val="white"/>
                </a:solidFill>
              </a:rPr>
              <a:t>управление</a:t>
            </a:r>
            <a:r>
              <a:rPr lang="ru-RU" sz="1600" dirty="0">
                <a:solidFill>
                  <a:prstClr val="white"/>
                </a:solidFill>
              </a:rPr>
              <a:t>»</a:t>
            </a: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17632" y="1559559"/>
            <a:ext cx="3310843" cy="377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ru-RU" sz="1600" dirty="0" smtClean="0">
                <a:solidFill>
                  <a:prstClr val="white"/>
                </a:solidFill>
              </a:rPr>
              <a:t>Факультет энергетики и управления</a:t>
            </a:r>
            <a:endParaRPr lang="ru-RU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B47DC1A-704B-4697-974E-B87FCA45AD24}"/>
              </a:ext>
            </a:extLst>
          </p:cNvPr>
          <p:cNvSpPr txBox="1">
            <a:spLocks/>
          </p:cNvSpPr>
          <p:nvPr/>
        </p:nvSpPr>
        <p:spPr>
          <a:xfrm>
            <a:off x="473971" y="508644"/>
            <a:ext cx="9906646" cy="3877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Навыки принятия решений в различных условиях!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76" y="1366114"/>
            <a:ext cx="3795149" cy="2468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345" y="1366114"/>
            <a:ext cx="3723675" cy="2481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76" y="4037484"/>
            <a:ext cx="3059377" cy="1990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513" y="4134473"/>
            <a:ext cx="2986507" cy="19910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228" y="2147877"/>
            <a:ext cx="4266652" cy="275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91123" y="665117"/>
            <a:ext cx="76850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entury Gothic"/>
              </a:rPr>
              <a:t>ДОБРО ПОЖАЛОВАТЬ</a:t>
            </a:r>
            <a:r>
              <a:rPr lang="ru-RU" b="1" dirty="0">
                <a:solidFill>
                  <a:srgbClr val="002060"/>
                </a:solidFill>
                <a:latin typeface="Century Gothic"/>
              </a:rPr>
              <a:t>,</a:t>
            </a:r>
            <a:br>
              <a:rPr lang="ru-RU" b="1" dirty="0">
                <a:solidFill>
                  <a:srgbClr val="002060"/>
                </a:solidFill>
                <a:latin typeface="Century Gothic"/>
              </a:rPr>
            </a:br>
            <a:r>
              <a:rPr lang="ru-RU" b="1" dirty="0">
                <a:solidFill>
                  <a:srgbClr val="002060"/>
                </a:solidFill>
                <a:latin typeface="Century Gothic"/>
              </a:rPr>
              <a:t>на кафедру «</a:t>
            </a:r>
            <a:r>
              <a:rPr lang="ru-RU" b="1" dirty="0" smtClean="0">
                <a:solidFill>
                  <a:srgbClr val="002060"/>
                </a:solidFill>
                <a:latin typeface="Century Gothic"/>
              </a:rPr>
              <a:t>Менеджмент, маркетинг </a:t>
            </a:r>
            <a:r>
              <a:rPr lang="ru-RU" b="1" dirty="0">
                <a:solidFill>
                  <a:srgbClr val="002060"/>
                </a:solidFill>
                <a:latin typeface="Century Gothic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latin typeface="Century Gothic"/>
              </a:rPr>
              <a:t>государственное управление»!</a:t>
            </a:r>
            <a:endParaRPr lang="ru-RU" b="1" dirty="0">
              <a:solidFill>
                <a:srgbClr val="002060"/>
              </a:solidFill>
              <a:latin typeface="Century Gothic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174" y="2209499"/>
            <a:ext cx="6331471" cy="36933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71671" y="6108003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entury Gothic"/>
              </a:rPr>
              <a:t>Факультет энергетики и управления</a:t>
            </a:r>
            <a:endParaRPr lang="ru-RU" b="1" dirty="0">
              <a:solidFill>
                <a:srgbClr val="00206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8129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6838304" y="764771"/>
            <a:ext cx="4802373" cy="48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black"/>
                </a:solidFill>
                <a:latin typeface="Century Gothic"/>
              </a:rPr>
              <a:t>Цель и задачи дисциплины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2385022" y="159664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Century Gothic"/>
              </a:rPr>
              <a:t>Цель дисциплины </a:t>
            </a:r>
            <a:r>
              <a:rPr lang="ru-RU" sz="1800" dirty="0" smtClean="0">
                <a:solidFill>
                  <a:srgbClr val="1C1C1C">
                    <a:lumMod val="65000"/>
                    <a:lumOff val="35000"/>
                  </a:srgbClr>
                </a:solidFill>
                <a:latin typeface="Century Gothic"/>
              </a:rPr>
              <a:t>- </a:t>
            </a:r>
            <a:r>
              <a:rPr lang="ru-RU" sz="1800" dirty="0" smtClean="0">
                <a:solidFill>
                  <a:srgbClr val="1C1C1C"/>
                </a:solidFill>
                <a:latin typeface="Century Gothic"/>
              </a:rPr>
              <a:t>Получение теоретических знаний, навыков и умений, необходимых для осуществления деятельности по управлению организацией и ее подсистемами.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Century Gothic"/>
              </a:rPr>
              <a:t>Задачи дисциплины</a:t>
            </a:r>
            <a:r>
              <a:rPr lang="ru-RU" sz="1800" b="1" dirty="0" smtClean="0">
                <a:solidFill>
                  <a:srgbClr val="002060"/>
                </a:solidFill>
                <a:latin typeface="Century Gothic"/>
              </a:rPr>
              <a:t>:</a:t>
            </a:r>
            <a:r>
              <a:rPr lang="ru-RU" sz="1800" b="1" dirty="0" smtClean="0">
                <a:solidFill>
                  <a:srgbClr val="002060"/>
                </a:solidFill>
                <a:latin typeface="Century Gothic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Century Gothic"/>
              </a:rPr>
            </a:br>
            <a:r>
              <a:rPr lang="ru-RU" sz="1800" dirty="0" smtClean="0">
                <a:solidFill>
                  <a:srgbClr val="1C1C1C"/>
                </a:solidFill>
                <a:latin typeface="Century Gothic"/>
              </a:rPr>
              <a:t>- сформировать знания теоретических основ в области менеджмента;</a:t>
            </a:r>
            <a:br>
              <a:rPr lang="ru-RU" sz="1800" dirty="0" smtClean="0">
                <a:solidFill>
                  <a:srgbClr val="1C1C1C"/>
                </a:solidFill>
                <a:latin typeface="Century Gothic"/>
              </a:rPr>
            </a:br>
            <a:r>
              <a:rPr lang="ru-RU" sz="1800" dirty="0" smtClean="0">
                <a:solidFill>
                  <a:srgbClr val="1C1C1C"/>
                </a:solidFill>
                <a:latin typeface="Century Gothic"/>
              </a:rPr>
              <a:t/>
            </a:r>
            <a:br>
              <a:rPr lang="ru-RU" sz="1800" dirty="0" smtClean="0">
                <a:solidFill>
                  <a:srgbClr val="1C1C1C"/>
                </a:solidFill>
                <a:latin typeface="Century Gothic"/>
              </a:rPr>
            </a:br>
            <a:r>
              <a:rPr lang="ru-RU" sz="1800" dirty="0" smtClean="0">
                <a:solidFill>
                  <a:srgbClr val="1C1C1C"/>
                </a:solidFill>
                <a:latin typeface="Century Gothic"/>
              </a:rPr>
              <a:t>- дать целостное представление об элементах организации и процессе управления, функциях управления, руководстве и обеспечении деятельности организации;</a:t>
            </a:r>
            <a:br>
              <a:rPr lang="ru-RU" sz="1800" dirty="0" smtClean="0">
                <a:solidFill>
                  <a:srgbClr val="1C1C1C"/>
                </a:solidFill>
                <a:latin typeface="Century Gothic"/>
              </a:rPr>
            </a:br>
            <a:r>
              <a:rPr lang="ru-RU" sz="1800" dirty="0" smtClean="0">
                <a:solidFill>
                  <a:srgbClr val="1C1C1C"/>
                </a:solidFill>
                <a:latin typeface="Century Gothic"/>
              </a:rPr>
              <a:t/>
            </a:r>
            <a:br>
              <a:rPr lang="ru-RU" sz="1800" dirty="0" smtClean="0">
                <a:solidFill>
                  <a:srgbClr val="1C1C1C"/>
                </a:solidFill>
                <a:latin typeface="Century Gothic"/>
              </a:rPr>
            </a:br>
            <a:r>
              <a:rPr lang="ru-RU" sz="1800" dirty="0" smtClean="0">
                <a:solidFill>
                  <a:srgbClr val="1C1C1C"/>
                </a:solidFill>
                <a:latin typeface="Century Gothic"/>
              </a:rPr>
              <a:t>- сформировать умения и навыки решения практических и теоретических вопросов менеджмента, функционирования и развития организаций. </a:t>
            </a:r>
          </a:p>
        </p:txBody>
      </p:sp>
    </p:spTree>
    <p:extLst>
      <p:ext uri="{BB962C8B-B14F-4D97-AF65-F5344CB8AC3E}">
        <p14:creationId xmlns:p14="http://schemas.microsoft.com/office/powerpoint/2010/main" val="3837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48703" y="1068884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r>
              <a:rPr lang="ru-RU" sz="2400" b="1" dirty="0">
                <a:solidFill>
                  <a:prstClr val="black"/>
                </a:solidFill>
                <a:latin typeface="Century Gothic"/>
              </a:rPr>
              <a:t>Основные разделы дисциплины</a:t>
            </a:r>
            <a:endParaRPr lang="ru-RU" sz="16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Текст 5"/>
          <p:cNvSpPr txBox="1">
            <a:spLocks/>
          </p:cNvSpPr>
          <p:nvPr/>
        </p:nvSpPr>
        <p:spPr>
          <a:xfrm>
            <a:off x="2649848" y="2486915"/>
            <a:ext cx="8423275" cy="4275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entury Gothic"/>
              </a:rPr>
              <a:t>1    Методологические основы менеджмента</a:t>
            </a:r>
            <a:endParaRPr lang="ru-RU" sz="2400" dirty="0" smtClean="0">
              <a:solidFill>
                <a:srgbClr val="1C1C1C"/>
              </a:solidFill>
              <a:latin typeface="Century Gothic"/>
            </a:endParaRPr>
          </a:p>
          <a:p>
            <a:pPr marL="457200" indent="-457200">
              <a:buFont typeface="Arial" panose="020B0604020202020204" pitchFamily="34" charset="0"/>
              <a:buAutoNum type="arabicPlain" startAt="2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entury Gothic"/>
              </a:rPr>
              <a:t>Природа и состав функций управления</a:t>
            </a:r>
          </a:p>
          <a:p>
            <a:pPr marL="457200" indent="-457200">
              <a:buFont typeface="Arial" panose="020B0604020202020204" pitchFamily="34" charset="0"/>
              <a:buAutoNum type="arabicPlain" startAt="2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entury Gothic"/>
              </a:rPr>
              <a:t>Формы организации системы менеджмента</a:t>
            </a:r>
          </a:p>
          <a:p>
            <a:pPr marL="457200" indent="-457200">
              <a:buFont typeface="Arial" panose="020B0604020202020204" pitchFamily="34" charset="0"/>
              <a:buAutoNum type="arabicPlain" startAt="3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entury Gothic"/>
              </a:rPr>
              <a:t>Управленческие решения</a:t>
            </a:r>
          </a:p>
          <a:p>
            <a:pPr marL="514350" indent="-514350">
              <a:buFont typeface="Arial" panose="020B0604020202020204" pitchFamily="34" charset="0"/>
              <a:buAutoNum type="arabicPlain" startAt="4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entury Gothic"/>
              </a:rPr>
              <a:t>Коммуникационные процессы в управлении</a:t>
            </a:r>
          </a:p>
          <a:p>
            <a:pPr marL="514350" indent="-514350">
              <a:buFont typeface="Arial" panose="020B0604020202020204" pitchFamily="34" charset="0"/>
              <a:buAutoNum type="arabicPlain" startAt="4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entury Gothic"/>
              </a:rPr>
              <a:t>Социально-психологические аспекты менеджмента</a:t>
            </a:r>
          </a:p>
          <a:p>
            <a:pPr>
              <a:defRPr/>
            </a:pPr>
            <a:endParaRPr lang="ru-RU" dirty="0">
              <a:solidFill>
                <a:srgbClr val="1C1C1C">
                  <a:lumMod val="65000"/>
                  <a:lumOff val="35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178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B47DC1A-704B-4697-974E-B87FCA45AD24}"/>
              </a:ext>
            </a:extLst>
          </p:cNvPr>
          <p:cNvSpPr txBox="1">
            <a:spLocks/>
          </p:cNvSpPr>
          <p:nvPr/>
        </p:nvSpPr>
        <p:spPr>
          <a:xfrm>
            <a:off x="473971" y="508644"/>
            <a:ext cx="9906646" cy="3877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знания, умения, навыки сформирует дисциплина?</a:t>
            </a:r>
            <a:endParaRPr lang="ru-RU" sz="2400" dirty="0">
              <a:solidFill>
                <a:srgbClr val="1976D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15416" b="15416"/>
          <a:stretch>
            <a:fillRect/>
          </a:stretch>
        </p:blipFill>
        <p:spPr>
          <a:xfrm>
            <a:off x="2217158" y="1418236"/>
            <a:ext cx="7587746" cy="455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B47DC1A-704B-4697-974E-B87FCA45AD24}"/>
              </a:ext>
            </a:extLst>
          </p:cNvPr>
          <p:cNvSpPr txBox="1">
            <a:spLocks/>
          </p:cNvSpPr>
          <p:nvPr/>
        </p:nvSpPr>
        <p:spPr>
          <a:xfrm>
            <a:off x="473971" y="508644"/>
            <a:ext cx="9906646" cy="3877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Знание </a:t>
            </a:r>
            <a:r>
              <a:rPr lang="ru-RU" sz="2400" dirty="0" smtClean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методологических основ </a:t>
            </a:r>
            <a:r>
              <a:rPr lang="ru-RU" sz="2400" dirty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менеджмента!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62" y="1201678"/>
            <a:ext cx="5808658" cy="2754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896" y="3381738"/>
            <a:ext cx="4742101" cy="30190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202" y="1201678"/>
            <a:ext cx="4398993" cy="32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B47DC1A-704B-4697-974E-B87FCA45AD24}"/>
              </a:ext>
            </a:extLst>
          </p:cNvPr>
          <p:cNvSpPr txBox="1">
            <a:spLocks/>
          </p:cNvSpPr>
          <p:nvPr/>
        </p:nvSpPr>
        <p:spPr>
          <a:xfrm>
            <a:off x="473971" y="508644"/>
            <a:ext cx="9906646" cy="3877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Знание социально-психологических аспектов в менеджменте!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181" y="1284426"/>
            <a:ext cx="3358154" cy="2020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181" y="4074059"/>
            <a:ext cx="3361970" cy="1991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334" y="1284426"/>
            <a:ext cx="3199027" cy="2022778"/>
          </a:xfrm>
          <a:prstGeom prst="rect">
            <a:avLst/>
          </a:prstGeom>
        </p:spPr>
      </p:pic>
      <p:pic>
        <p:nvPicPr>
          <p:cNvPr id="9" name="Рисунок SmartArt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334" y="4074059"/>
            <a:ext cx="3199027" cy="19917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430" y="2453890"/>
            <a:ext cx="4141152" cy="267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B47DC1A-704B-4697-974E-B87FCA45AD24}"/>
              </a:ext>
            </a:extLst>
          </p:cNvPr>
          <p:cNvSpPr txBox="1">
            <a:spLocks/>
          </p:cNvSpPr>
          <p:nvPr/>
        </p:nvSpPr>
        <p:spPr>
          <a:xfrm>
            <a:off x="473970" y="508644"/>
            <a:ext cx="11150679" cy="3877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Умение формировать цели, использовать базовые функции управления для их </a:t>
            </a:r>
            <a:r>
              <a:rPr lang="ru-RU" sz="2400" dirty="0" smtClean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реализации!</a:t>
            </a:r>
            <a:endParaRPr lang="ru-RU" sz="2400" dirty="0">
              <a:solidFill>
                <a:srgbClr val="1976D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223" y="1663575"/>
            <a:ext cx="5726987" cy="4010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38" y="1811095"/>
            <a:ext cx="2833043" cy="1725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337" y="4267995"/>
            <a:ext cx="2833046" cy="1725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301" y="1811095"/>
            <a:ext cx="2733794" cy="17254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3301" y="4267995"/>
            <a:ext cx="2733794" cy="172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B47DC1A-704B-4697-974E-B87FCA45AD24}"/>
              </a:ext>
            </a:extLst>
          </p:cNvPr>
          <p:cNvSpPr txBox="1">
            <a:spLocks/>
          </p:cNvSpPr>
          <p:nvPr/>
        </p:nvSpPr>
        <p:spPr>
          <a:xfrm>
            <a:off x="962858" y="499591"/>
            <a:ext cx="9906646" cy="3877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Умение анализировать проблемы и процессы, работать в коллективе, </a:t>
            </a:r>
            <a:endParaRPr lang="ru-RU" sz="2400" dirty="0" smtClean="0">
              <a:solidFill>
                <a:srgbClr val="1976D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ru-RU" sz="2400" dirty="0" smtClean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вступать </a:t>
            </a:r>
            <a:r>
              <a:rPr lang="ru-RU" sz="2400" dirty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межличностные отношения 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69" y="1718636"/>
            <a:ext cx="4039368" cy="4039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893" y="1100786"/>
            <a:ext cx="5699257" cy="28555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613" y="2961498"/>
            <a:ext cx="3921372" cy="30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B47DC1A-704B-4697-974E-B87FCA45AD24}"/>
              </a:ext>
            </a:extLst>
          </p:cNvPr>
          <p:cNvSpPr txBox="1">
            <a:spLocks/>
          </p:cNvSpPr>
          <p:nvPr/>
        </p:nvSpPr>
        <p:spPr>
          <a:xfrm>
            <a:off x="573559" y="879836"/>
            <a:ext cx="9906646" cy="3877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Навыки постановки целей и планирования комплекса работ </a:t>
            </a:r>
          </a:p>
          <a:p>
            <a:pPr algn="l"/>
            <a:r>
              <a:rPr lang="ru-RU" sz="2400" dirty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их </a:t>
            </a:r>
            <a:r>
              <a:rPr lang="ru-RU" sz="2400" dirty="0" smtClean="0">
                <a:solidFill>
                  <a:srgbClr val="1976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выполнения!</a:t>
            </a:r>
            <a:endParaRPr lang="ru-RU" sz="2400" dirty="0">
              <a:solidFill>
                <a:srgbClr val="1976D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ru-RU" sz="2400" dirty="0">
              <a:solidFill>
                <a:srgbClr val="1976D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30" y="1415044"/>
            <a:ext cx="4991508" cy="3500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387" y="1415044"/>
            <a:ext cx="4505218" cy="3500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688" y="2574574"/>
            <a:ext cx="4504467" cy="3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155</Words>
  <Application>Microsoft Office PowerPoint</Application>
  <PresentationFormat>Широкоэкранный</PresentationFormat>
  <Paragraphs>28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Open Sans</vt:lpstr>
      <vt:lpstr>Times New Roman</vt:lpstr>
      <vt:lpstr>Тема Office</vt:lpstr>
      <vt:lpstr>ОСНОВЫ УПРАВЛЕНЧЕСКОЙ ДЕЯТЕЛЬНОСТИ  Факультативный курс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</dc:creator>
  <cp:lastModifiedBy>user</cp:lastModifiedBy>
  <cp:revision>36</cp:revision>
  <dcterms:created xsi:type="dcterms:W3CDTF">2020-09-30T10:36:11Z</dcterms:created>
  <dcterms:modified xsi:type="dcterms:W3CDTF">2021-03-31T05:51:10Z</dcterms:modified>
</cp:coreProperties>
</file>