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-4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9317" y="2468664"/>
            <a:ext cx="4369724" cy="7656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Основы предпринимательства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/>
              <a:t>Автор курса: 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b="1" dirty="0" smtClean="0"/>
              <a:t>Усанов Илья Геннадьевич</a:t>
            </a:r>
            <a:endParaRPr lang="ru-RU" sz="1600" b="1" dirty="0"/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/>
              <a:t>канд. </a:t>
            </a:r>
            <a:r>
              <a:rPr lang="ru-RU" sz="1600" dirty="0" err="1" smtClean="0"/>
              <a:t>экон</a:t>
            </a:r>
            <a:r>
              <a:rPr lang="ru-RU" sz="1600" dirty="0" smtClean="0"/>
              <a:t>. </a:t>
            </a:r>
            <a:r>
              <a:rPr lang="ru-RU" sz="1600" dirty="0"/>
              <a:t>наук, доцент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205D6886-D5B0-414A-80AD-3FCAFD494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21" y="1140824"/>
            <a:ext cx="5985128" cy="4632960"/>
          </a:xfrm>
          <a:ln w="38100">
            <a:solidFill>
              <a:schemeClr val="bg1"/>
            </a:solidFill>
          </a:ln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8" y="1134464"/>
            <a:ext cx="6005181" cy="46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Почему есть богатые и бедные? 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5133" y="2308225"/>
            <a:ext cx="10515600" cy="228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Как вы думаете, что произойдет, если мы соберем все богатства мира и распределим их между всеми жителями поровну? Это сможет победить бедность? 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же стать богатым? 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1108971" y="2243666"/>
            <a:ext cx="9906646" cy="290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Больше отдыхать? </a:t>
            </a:r>
          </a:p>
          <a:p>
            <a:pPr algn="l"/>
            <a:endParaRPr lang="ru-RU" sz="2400" dirty="0" smtClean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Не рисковать?</a:t>
            </a:r>
          </a:p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ru-RU" sz="2400" dirty="0" smtClean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	Жить здесь и сейчас? 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558" y="2894908"/>
            <a:ext cx="9298739" cy="1261456"/>
          </a:xfrm>
        </p:spPr>
        <p:txBody>
          <a:bodyPr/>
          <a:lstStyle/>
          <a:p>
            <a:r>
              <a:rPr lang="ru-RU" dirty="0" smtClean="0"/>
              <a:t>Шаги к успеху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первый: изменение менталитета и борьба со стереотипами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Менталитет краба — Рамблер/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7" y="1189696"/>
            <a:ext cx="9615514" cy="50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первый: изменение менталитета и борьба со стереотипами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6733" y="2274838"/>
            <a:ext cx="10524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«Новое мышление есть обязательное условие начала новой жизни. Нельзя изменить свою жизнь, не изменив своих мыслей и поступков!»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© Усанов И.Г., 2021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77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первый: изменение менталитета и борьба со стереотипами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399" y="2136339"/>
            <a:ext cx="1072726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от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лат. </a:t>
            </a:r>
            <a:r>
              <a:rPr kumimoji="0" lang="ru-R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mens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 (род. падеж) или </a:t>
            </a:r>
            <a:r>
              <a:rPr kumimoji="0" lang="ru-R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mentis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 — душа, дух (в более узком смысле — ум) и суффикса прилагательного '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al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')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 в широком смысле: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это склад ума, совокупность умственных, эмоциональных, культурных особенностей, ценностных ориентаций и установок, присущих социальной или этнической группе, нации, народу, народности. </a:t>
            </a:r>
            <a:endParaRPr kumimoji="0" lang="ru-RU" altLang="ru-RU" sz="3200" b="1" i="0" u="none" strike="noStrike" kern="0" cap="none" spc="0" normalizeH="0" baseline="0" noProof="0" dirty="0">
              <a:ln>
                <a:noFill/>
              </a:ln>
              <a:solidFill>
                <a:srgbClr val="575756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9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первый: изменение менталитета и борьба со стереотипами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084" y="1023728"/>
            <a:ext cx="11608850" cy="928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Говоря проще, это то, как мы воспринимаем окружающий мир</a:t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8" descr="https://get.pxhere.com/photo/lock-keyhole-gate-wooden-gate-spiders-web-cobwebs-nature-darkness-art-window-14597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92" y="1933292"/>
            <a:ext cx="2868049" cy="17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264949"/>
            <a:ext cx="2429934" cy="34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https://worldi.ru/wp-content/uploads/2017/05/25-potryasayushhih-fotografij-zemli-iz-kosmosa_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09" y="3372624"/>
            <a:ext cx="4836038" cy="31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первый: изменение менталитета и борьба со стереотипами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10543" y="1557868"/>
            <a:ext cx="9998190" cy="391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Менталитет формируется под воздействием: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родителей;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окружающих;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учителей….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ВЫ ВИДИТЕ МИР ТАКИМ,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КАКИМ ВАМ ЕГО ПОКАЗЫВАЮТ.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ПОРА УЧИТЬСЯ СМОТРЕТЬ НА НЕГО СВОИМИ ГЛАЗАМИ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8131" y="2649899"/>
            <a:ext cx="10905067" cy="160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Мысли возникают в нашей голове отнюдь не случайно.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Мысли  и поступки – это  отражение нашей ментальности.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1979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http://data29.i.gallery.ru/albums/gallery/395297-1e3cb-101082709-m750x740-u90e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2352708"/>
            <a:ext cx="4470745" cy="394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etmix.ru/upload/medialibrary/957/rebenok-i-planshet_Detmix.r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03" y="1083597"/>
            <a:ext cx="4753163" cy="394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2773349" y="1745874"/>
            <a:ext cx="4055189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Какое будущее их ждет? 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558" y="2894908"/>
            <a:ext cx="9298739" cy="1261456"/>
          </a:xfrm>
        </p:spPr>
        <p:txBody>
          <a:bodyPr/>
          <a:lstStyle/>
          <a:p>
            <a:r>
              <a:rPr lang="ru-RU" dirty="0" smtClean="0"/>
              <a:t>Общие сведения о факультативе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4908" y="2452620"/>
            <a:ext cx="3368040" cy="4664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Как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хорошо было вчера.</a:t>
            </a:r>
            <a:endParaRPr lang="ru-RU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94908" y="1889909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бедности</a:t>
            </a:r>
            <a:endParaRPr lang="ru-RU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36179" y="1889908"/>
            <a:ext cx="3368040" cy="3817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богатству</a:t>
            </a:r>
            <a:endParaRPr lang="ru-RU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36179" y="2452619"/>
            <a:ext cx="3368040" cy="46647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Завтра будет лучше.</a:t>
            </a:r>
            <a:endParaRPr lang="ru-RU" dirty="0">
              <a:solidFill>
                <a:srgbClr val="575756"/>
              </a:solidFill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94907" y="3074405"/>
            <a:ext cx="4028635" cy="45459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Жаль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, что я вчера </a:t>
            </a: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потерял 5000р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75584" y="3074405"/>
            <a:ext cx="4028635" cy="45459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где-то найти 5000р.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4906" y="3681398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экономить, чтобы денег хватало.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5584" y="3681398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тратить (вкладывать), чтобы было больше денег.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94908" y="4569099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следует покупать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только действительно </a:t>
            </a: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нужные вещи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75584" y="4618481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покупать то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, что </a:t>
            </a: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я смогу продать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с выгодой.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0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75467" y="2302847"/>
            <a:ext cx="4028635" cy="69723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делать больше своими руками, тогда я сэкономлю больше.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5468" y="1740137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бедности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86716" y="1740136"/>
            <a:ext cx="3368040" cy="3817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богатству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6121" y="2302847"/>
            <a:ext cx="4272035" cy="69723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Нужно делать своими руками то, что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выгодней.</a:t>
            </a:r>
            <a:endParaRPr lang="ru-RU" dirty="0">
              <a:solidFill>
                <a:srgbClr val="575756"/>
              </a:solidFill>
              <a:ea typeface="Calibri"/>
              <a:cs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45445" y="3139170"/>
            <a:ext cx="40286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Богатые люди жадные, это они виноваты в том, что я беден.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26121" y="3167666"/>
            <a:ext cx="42720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Нужно больше зарабатывать, чтобы заботиться о себе и своих близких.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75468" y="4065194"/>
            <a:ext cx="4028635" cy="43224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Я работаю ради денег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121" y="4043605"/>
            <a:ext cx="4272035" cy="43224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Мои деньги работают на меня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45445" y="4621310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Чтобы у меня было больше денег, я должен больше работать.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26121" y="4632772"/>
            <a:ext cx="4272035" cy="11371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Чтобы у меня было больше денег, нужно искать возможности заработать больше.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9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8698" y="2463880"/>
            <a:ext cx="4028635" cy="42562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От меня ничего не зависит.</a:t>
            </a: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8699" y="1901170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бедности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99947" y="1901169"/>
            <a:ext cx="3368040" cy="3817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богатству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39352" y="2463880"/>
            <a:ext cx="4272035" cy="42562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Все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только в моих руках.</a:t>
            </a:r>
            <a:endParaRPr lang="ru-RU" dirty="0">
              <a:solidFill>
                <a:srgbClr val="575756"/>
              </a:solidFill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8697" y="3012288"/>
            <a:ext cx="40286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У меня есть свободное время, пойду, посмотрю кино.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39352" y="3012288"/>
            <a:ext cx="42720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У меня есть свободное время, пойду, посмотрю новости.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88696" y="3852202"/>
            <a:ext cx="40286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работать, чтобы оплачивать счета.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39352" y="3922744"/>
            <a:ext cx="4272035" cy="43224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Мне нужно работать, чтобы развиваться.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58676" y="4782343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Если я возьму кредит, то мне придется возвращать больше.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56182" y="4738919"/>
            <a:ext cx="42720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Если я возьму кредит, то я смогу больше заработать.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83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4061" y="2082278"/>
            <a:ext cx="4028635" cy="66101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Как мало я зарабатываю – в этом виновато государство.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44062" y="1519569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бедности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85333" y="1519568"/>
            <a:ext cx="3368040" cy="3817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богатству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4738" y="2082279"/>
            <a:ext cx="4272035" cy="66101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Мне не хватает денег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завтра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нужно встать пораньше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575756"/>
              </a:solidFill>
              <a:ea typeface="Calibri"/>
              <a:cs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14038" y="2878434"/>
            <a:ext cx="4028635" cy="43224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Я знаю достаточно об этой жизни.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24738" y="2849542"/>
            <a:ext cx="4272035" cy="45459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Я знаю меньшее, чем мне </a:t>
            </a: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нужно знать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44057" y="3427727"/>
            <a:ext cx="4028635" cy="11371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Деньги – это решение моих проблем и средство удовлетворения моих потребностей.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4737" y="3635991"/>
            <a:ext cx="4272035" cy="43224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Деньги – это ресурс.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14038" y="4690162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Деньги портят людей. Чем богаче человек, тем он жаднее и корыстнее.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24738" y="4690162"/>
            <a:ext cx="42720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Только богатый может позволить себе заниматься благотворительностью.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83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9865" y="2395191"/>
            <a:ext cx="4028635" cy="88735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Богатые люди делают что-то незаконное, иначе как они смогли заработать столько. 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59866" y="1832482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бедности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1137" y="1832481"/>
            <a:ext cx="3368040" cy="3817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богатству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0542" y="2395192"/>
            <a:ext cx="4272035" cy="66101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Нужно быть законопослушным, зачем мне деньги в тюрьме. </a:t>
            </a:r>
            <a:endParaRPr lang="ru-RU" dirty="0">
              <a:solidFill>
                <a:srgbClr val="575756"/>
              </a:solidFill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59864" y="3525046"/>
            <a:ext cx="4028635" cy="7846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Чтобы заниматься бизнесом, нужны знания, деньги и связи.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0542" y="3472668"/>
            <a:ext cx="42720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Знания, деньги и связи </a:t>
            </a: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не появятся, если ничего не делать.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9842" y="4582612"/>
            <a:ext cx="40286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Интересно сколько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я буду получать в месяц?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40542" y="4502949"/>
            <a:ext cx="4272035" cy="807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Интересно сколько </a:t>
            </a: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я смогу заработать за год?</a:t>
            </a:r>
            <a:endParaRPr lang="ru-RU" sz="11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5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86440" y="3064513"/>
            <a:ext cx="4028635" cy="168394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Что если у меня не получится?</a:t>
            </a:r>
            <a:endParaRPr lang="ru-RU" sz="3200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91242" y="1972318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бедности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27713" y="1972318"/>
            <a:ext cx="3368040" cy="3817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Мысли ведущие к богатству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31125" y="3064514"/>
            <a:ext cx="4108028" cy="168394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А что если это сработает? </a:t>
            </a:r>
            <a:endParaRPr lang="ru-RU" sz="4000" dirty="0">
              <a:solidFill>
                <a:srgbClr val="575756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36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второй: «правильные» мысли и поступки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55" y="3126322"/>
            <a:ext cx="7452595" cy="201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42650" y="2004588"/>
            <a:ext cx="3368040" cy="8615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Путь к богатству</a:t>
            </a:r>
            <a:endParaRPr lang="ru-RU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3430" y="1966109"/>
            <a:ext cx="3368040" cy="90006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kern="0" dirty="0" smtClean="0">
              <a:solidFill>
                <a:sysClr val="window" lastClr="FFFF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Times New Roman"/>
                <a:ea typeface="Calibri"/>
                <a:cs typeface="Times New Roman"/>
              </a:rPr>
              <a:t>Путь к бедности</a:t>
            </a:r>
            <a:endParaRPr lang="ru-RU" kern="0" dirty="0">
              <a:solidFill>
                <a:sysClr val="window" lastClr="FFFFF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3835237" y="1372244"/>
            <a:ext cx="471609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вы тратите свои деньги? 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16867" y="1600593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Century Gothic"/>
              </a:rPr>
              <a:t>Хотите узнать больше? </a:t>
            </a:r>
          </a:p>
          <a:p>
            <a:pPr lvl="0" algn="ctr"/>
            <a:r>
              <a:rPr lang="ru-RU" sz="2800" b="1" dirty="0" smtClean="0">
                <a:latin typeface="Century Gothic"/>
              </a:rPr>
              <a:t>Запишитесь на факультатив </a:t>
            </a:r>
            <a:r>
              <a:rPr lang="ru-RU" sz="2800" b="1" dirty="0">
                <a:latin typeface="Century Gothic"/>
              </a:rPr>
              <a:t/>
            </a:r>
            <a:br>
              <a:rPr lang="ru-RU" sz="2800" b="1" dirty="0">
                <a:latin typeface="Century Gothic"/>
              </a:rPr>
            </a:br>
            <a:r>
              <a:rPr lang="ru-RU" sz="2800" b="1" dirty="0">
                <a:latin typeface="Century Gothic"/>
              </a:rPr>
              <a:t>«Основы предпринимательства»</a:t>
            </a:r>
            <a:r>
              <a:rPr lang="ru-RU" b="1" dirty="0">
                <a:latin typeface="Century Gothic"/>
              </a:rPr>
              <a:t/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кафедра «Менеджмент, маркетинг и государственное управление»!</a:t>
            </a:r>
            <a:endParaRPr lang="ru-RU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и задачи факультатива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838199" y="2071159"/>
            <a:ext cx="108288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 Gothic"/>
              </a:rPr>
              <a:t>Цель </a:t>
            </a:r>
            <a:r>
              <a:rPr lang="ru-RU" sz="1800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– </a:t>
            </a: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развитие навыков самореализации через  предпринимательство.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 Gothic"/>
              </a:rPr>
              <a:t>Задачи </a:t>
            </a:r>
            <a:r>
              <a:rPr lang="ru-RU" sz="1800" b="1" dirty="0" smtClean="0">
                <a:solidFill>
                  <a:srgbClr val="002060"/>
                </a:solidFill>
                <a:latin typeface="Century Gothic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Century Gothic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entury Gothic"/>
              </a:rPr>
            </a:b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- сформировать понимание собственного потенциала и способов его реализации;</a:t>
            </a:r>
            <a:br>
              <a:rPr lang="ru-RU" sz="1800" dirty="0" smtClean="0">
                <a:solidFill>
                  <a:srgbClr val="1C1C1C"/>
                </a:solidFill>
                <a:latin typeface="Century Gothic"/>
              </a:rPr>
            </a:b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/>
            </a:r>
            <a:br>
              <a:rPr lang="ru-RU" sz="1800" dirty="0" smtClean="0">
                <a:solidFill>
                  <a:srgbClr val="1C1C1C"/>
                </a:solidFill>
                <a:latin typeface="Century Gothic"/>
              </a:rPr>
            </a:b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- дать целостное представление о предпринимательской деятельности;</a:t>
            </a:r>
            <a:br>
              <a:rPr lang="ru-RU" sz="1800" dirty="0" smtClean="0">
                <a:solidFill>
                  <a:srgbClr val="1C1C1C"/>
                </a:solidFill>
                <a:latin typeface="Century Gothic"/>
              </a:rPr>
            </a:b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/>
            </a:r>
            <a:br>
              <a:rPr lang="ru-RU" sz="1800" dirty="0" smtClean="0">
                <a:solidFill>
                  <a:srgbClr val="1C1C1C"/>
                </a:solidFill>
                <a:latin typeface="Century Gothic"/>
              </a:rPr>
            </a:b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- сформировать умения и навыки необходимые для раскрытия собственного потенциала в предпринимательской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7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разделы дисциплины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Текст 5"/>
          <p:cNvSpPr txBox="1">
            <a:spLocks noGrp="1"/>
          </p:cNvSpPr>
          <p:nvPr>
            <p:ph idx="1"/>
          </p:nvPr>
        </p:nvSpPr>
        <p:spPr>
          <a:xfrm>
            <a:off x="727604" y="142822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1   История предпринимательства </a:t>
            </a:r>
            <a:endParaRPr lang="ru-RU" sz="2400" dirty="0" smtClean="0">
              <a:solidFill>
                <a:srgbClr val="1C1C1C"/>
              </a:solidFill>
              <a:latin typeface="Century Gothic"/>
            </a:endParaRPr>
          </a:p>
          <a:p>
            <a:pPr marL="457200" indent="-457200">
              <a:buFont typeface="Arial" panose="020B0604020202020204" pitchFamily="34" charset="0"/>
              <a:buAutoNum type="arabicPlain" startAt="2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Природа и сущность предпринимательской деятельности</a:t>
            </a:r>
          </a:p>
          <a:p>
            <a:pPr marL="457200" indent="-457200">
              <a:buFont typeface="Arial" panose="020B0604020202020204" pitchFamily="34" charset="0"/>
              <a:buAutoNum type="arabicPlain" startAt="2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Формы организации собственного дела</a:t>
            </a:r>
          </a:p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Маркетинговые исследования рынка</a:t>
            </a:r>
          </a:p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Цифровое предпринимательство </a:t>
            </a:r>
          </a:p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Разработка собственного бизнес-плана</a:t>
            </a:r>
          </a:p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endParaRPr lang="ru-RU" sz="2400" b="1" dirty="0" smtClean="0">
              <a:solidFill>
                <a:srgbClr val="002060"/>
              </a:solidFill>
              <a:latin typeface="Century Gothic"/>
            </a:endParaRPr>
          </a:p>
          <a:p>
            <a:pPr>
              <a:defRPr/>
            </a:pPr>
            <a:endParaRPr lang="ru-RU" dirty="0">
              <a:solidFill>
                <a:srgbClr val="1C1C1C">
                  <a:lumMod val="65000"/>
                  <a:lumOff val="35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41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Трудоёмкость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Текст 5"/>
          <p:cNvSpPr txBox="1">
            <a:spLocks noGrp="1"/>
          </p:cNvSpPr>
          <p:nvPr>
            <p:ph idx="1"/>
          </p:nvPr>
        </p:nvSpPr>
        <p:spPr>
          <a:xfrm>
            <a:off x="727604" y="142822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endParaRPr lang="ru-RU" sz="2400" b="1" dirty="0" smtClean="0">
              <a:solidFill>
                <a:srgbClr val="002060"/>
              </a:solidFill>
              <a:latin typeface="Century Gothic"/>
            </a:endParaRP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Общая трудоемкость факультатива 3 </a:t>
            </a:r>
            <a:r>
              <a:rPr lang="ru-RU" dirty="0" err="1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з.е</a:t>
            </a: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./108 </a:t>
            </a:r>
            <a:r>
              <a:rPr lang="ru-RU" dirty="0" err="1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ак</a:t>
            </a: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. часов</a:t>
            </a: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;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Контактная работа: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Занятия лекционного типа – 16 часов;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Занятия семинарского (практического) типа – 16 часов;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Самостоятельная работа – 76 часов;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Форма промежуточной аттестации – зачёт.</a:t>
            </a: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 </a:t>
            </a:r>
            <a:endParaRPr lang="ru-RU" dirty="0">
              <a:solidFill>
                <a:srgbClr val="1C1C1C">
                  <a:lumMod val="65000"/>
                  <a:lumOff val="35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22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Формируемые знания, умения, навыки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Текст 5"/>
          <p:cNvSpPr txBox="1">
            <a:spLocks noGrp="1"/>
          </p:cNvSpPr>
          <p:nvPr>
            <p:ph idx="1"/>
          </p:nvPr>
        </p:nvSpPr>
        <p:spPr>
          <a:xfrm>
            <a:off x="727604" y="142822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Знать: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сторию предпринимательства, его природу и сущность;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основные организационно-правовые формы организации предпринимательской деятельности в России, необходимую для государственной регистрации документацию;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методы изучения рынка;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современные интернет платформы и бизнес-модели цифровой экономики;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структуру, содержание бизнес-планов и методики расчета основных показателей инвестиционной привлекательности. 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Уметь: </a:t>
            </a:r>
          </a:p>
          <a:p>
            <a:pPr lvl="0"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генерировать бизнес-идеи;</a:t>
            </a:r>
          </a:p>
          <a:p>
            <a:pPr lvl="0"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готовить комплект документов для государственной регистрации собственной предпринимательской деятельности; </a:t>
            </a:r>
          </a:p>
          <a:p>
            <a:pPr lvl="0">
              <a:buFontTx/>
              <a:buChar char="-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составлять бизнес-план и рассчитывать основные показатели инвестиционной привлекательности проекта.</a:t>
            </a:r>
          </a:p>
          <a:p>
            <a:pPr marL="0" lv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Владеть: </a:t>
            </a:r>
          </a:p>
          <a:p>
            <a:pPr marL="0" lv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- навыками организации собственного бизнеса. </a:t>
            </a:r>
            <a:endParaRPr lang="ru-RU" sz="1400" b="1" dirty="0">
              <a:solidFill>
                <a:srgbClr val="00206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54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558" y="2894908"/>
            <a:ext cx="9298739" cy="1261456"/>
          </a:xfrm>
        </p:spPr>
        <p:txBody>
          <a:bodyPr/>
          <a:lstStyle/>
          <a:p>
            <a:r>
              <a:rPr lang="ru-RU" dirty="0" smtClean="0"/>
              <a:t>Основные философские вопросы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есть наша жизнь? 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21933" y="3019424"/>
            <a:ext cx="83062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dirty="0" smtClean="0"/>
              <a:t>Забег на 100 метров? Или марафон?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56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848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Можно ли стать успешным или им нужно родиться?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09" y="1545473"/>
            <a:ext cx="10155591" cy="456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906</Words>
  <Application>Microsoft Office PowerPoint</Application>
  <PresentationFormat>Произвольный</PresentationFormat>
  <Paragraphs>172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Основы предпринимательства</vt:lpstr>
      <vt:lpstr>Общие сведения о факультативе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философские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Шаги к успеху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Усанов Илья Геннадьевич</cp:lastModifiedBy>
  <cp:revision>41</cp:revision>
  <dcterms:created xsi:type="dcterms:W3CDTF">2020-09-30T10:36:11Z</dcterms:created>
  <dcterms:modified xsi:type="dcterms:W3CDTF">2021-03-31T06:34:26Z</dcterms:modified>
</cp:coreProperties>
</file>