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7" r:id="rId5"/>
    <p:sldId id="270" r:id="rId6"/>
    <p:sldId id="265" r:id="rId7"/>
    <p:sldId id="272" r:id="rId8"/>
    <p:sldId id="274" r:id="rId9"/>
    <p:sldId id="275" r:id="rId10"/>
    <p:sldId id="260" r:id="rId11"/>
    <p:sldId id="276" r:id="rId12"/>
    <p:sldId id="277" r:id="rId13"/>
    <p:sldId id="278" r:id="rId14"/>
    <p:sldId id="28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7A1"/>
    <a:srgbClr val="19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6374" autoAdjust="0"/>
  </p:normalViewPr>
  <p:slideViewPr>
    <p:cSldViewPr snapToGrid="0">
      <p:cViewPr varScale="1">
        <p:scale>
          <a:sx n="80" d="100"/>
          <a:sy n="80" d="100"/>
        </p:scale>
        <p:origin x="-78" y="-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7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0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8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5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sochelev.af\&#1056;&#1072;&#1073;&#1086;&#1095;&#1080;&#1081;%20&#1089;&#1090;&#1086;&#1083;\&#1060;&#1072;&#1082;&#1091;&#1083;&#1100;&#1090;&#1072;&#1090;&#1080;&#1074;&#1085;&#1099;&#1081;%20&#1082;&#1091;&#1088;&#1089;%20&#1054;&#1089;&#1085;&#1086;&#1074;&#1099;%20&#1101;&#1083;&#1077;&#1082;&#1090;&#1088;&#1086;&#1090;&#1077;&#1093;&#1085;&#1080;&#1082;&#1080;%20&#1087;&#1086;%20&#1082;&#1072;&#1092;.&#1101;&#1083;&#1077;&#1082;&#1090;&#1088;&#1086;&#1084;&#1077;&#1093;&#1072;&#1085;&#1080;&#1082;&#1072;\&#1054;&#1089;&#1085;&#1086;&#1074;&#1099;%20&#1101;&#1083;&#1077;&#1082;&#1090;&#1088;&#1086;&#1090;&#1077;&#1093;&#1085;&#1080;&#1082;&#1080;%20&#1092;&#1072;&#1082;&#1091;&#1083;&#1100;&#1090;&#1072;&#1090;&#1080;&#1074;\&#1041;&#1083;&#1086;&#1082;%20&#1090;&#1077;&#1086;&#1088;&#1077;&#1090;&#1080;&#1095;&#1077;&#1089;&#1082;&#1086;&#1075;&#1086;%20&#1084;&#1072;&#1090;&#1077;&#1088;&#1080;&#1072;&#1083;&#1072;.do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sochelev.af\&#1056;&#1072;&#1073;&#1086;&#1095;&#1080;&#1081;%20&#1089;&#1090;&#1086;&#1083;\&#1060;&#1072;&#1082;&#1091;&#1083;&#1100;&#1090;&#1072;&#1090;&#1080;&#1074;&#1085;&#1099;&#1081;%20&#1082;&#1091;&#1088;&#1089;%20&#1054;&#1089;&#1085;&#1086;&#1074;&#1099;%20&#1101;&#1083;&#1077;&#1082;&#1090;&#1088;&#1086;&#1090;&#1077;&#1093;&#1085;&#1080;&#1082;&#1080;%20&#1087;&#1086;%20&#1082;&#1072;&#1092;.&#1101;&#1083;&#1077;&#1082;&#1090;&#1088;&#1086;&#1084;&#1077;&#1093;&#1072;&#1085;&#1080;&#1082;&#1072;\&#1054;&#1089;&#1085;&#1086;&#1074;&#1099;%20&#1101;&#1083;&#1077;&#1082;&#1090;&#1088;&#1086;&#1090;&#1077;&#1093;&#1085;&#1080;&#1082;&#1080;%20&#1092;&#1072;&#1082;&#1091;&#1083;&#1100;&#1090;&#1072;&#1090;&#1080;&#1074;\&#1041;&#1083;&#1086;&#1082;%20&#1090;&#1077;&#1089;&#1090;&#1080;&#1088;&#1086;&#1074;&#1072;&#1085;&#1080;&#1103;.doc" TargetMode="External"/><Relationship Id="rId5" Type="http://schemas.openxmlformats.org/officeDocument/2006/relationships/hyperlink" Target="file:///C:\Documents%20and%20Settings\sochelev.af\&#1056;&#1072;&#1073;&#1086;&#1095;&#1080;&#1081;%20&#1089;&#1090;&#1086;&#1083;\&#1060;&#1072;&#1082;&#1091;&#1083;&#1100;&#1090;&#1072;&#1090;&#1080;&#1074;&#1085;&#1099;&#1081;%20&#1082;&#1091;&#1088;&#1089;%20&#1054;&#1089;&#1085;&#1086;&#1074;&#1099;%20&#1101;&#1083;&#1077;&#1082;&#1090;&#1088;&#1086;&#1090;&#1077;&#1093;&#1085;&#1080;&#1082;&#1080;%20&#1087;&#1086;%20&#1082;&#1072;&#1092;.&#1101;&#1083;&#1077;&#1082;&#1090;&#1088;&#1086;&#1084;&#1077;&#1093;&#1072;&#1085;&#1080;&#1082;&#1072;\&#1054;&#1089;&#1085;&#1086;&#1074;&#1099;%20&#1101;&#1083;&#1077;&#1082;&#1090;&#1088;&#1086;&#1090;&#1077;&#1093;&#1085;&#1080;&#1082;&#1080;%20&#1092;&#1072;&#1082;&#1091;&#1083;&#1100;&#1090;&#1072;&#1090;&#1080;&#1074;\&#1041;&#1083;&#1086;&#1082;%20&#1087;&#1088;&#1080;&#1084;&#1077;&#1088;&#1086;&#1074;%20&#1088;&#1077;&#1096;&#1077;&#1085;&#1080;&#1103;.doc" TargetMode="External"/><Relationship Id="rId4" Type="http://schemas.openxmlformats.org/officeDocument/2006/relationships/hyperlink" Target="file:///C:\Documents%20and%20Settings\sochelev.af\&#1056;&#1072;&#1073;&#1086;&#1095;&#1080;&#1081;%20&#1089;&#1090;&#1086;&#1083;\&#1060;&#1072;&#1082;&#1091;&#1083;&#1100;&#1090;&#1072;&#1090;&#1080;&#1074;&#1085;&#1099;&#1081;%20&#1082;&#1091;&#1088;&#1089;%20&#1054;&#1089;&#1085;&#1086;&#1074;&#1099;%20&#1101;&#1083;&#1077;&#1082;&#1090;&#1088;&#1086;&#1090;&#1077;&#1093;&#1085;&#1080;&#1082;&#1080;%20&#1087;&#1086;%20&#1082;&#1072;&#1092;.&#1101;&#1083;&#1077;&#1082;&#1090;&#1088;&#1086;&#1084;&#1077;&#1093;&#1072;&#1085;&#1080;&#1082;&#1072;\&#1054;&#1089;&#1085;&#1086;&#1074;&#1099;%20&#1101;&#1083;&#1077;&#1082;&#1090;&#1088;&#1086;&#1090;&#1077;&#1093;&#1085;&#1080;&#1082;&#1080;%20&#1092;&#1072;&#1082;&#1091;&#1083;&#1100;&#1090;&#1072;&#1090;&#1080;&#1074;\&#1041;&#1083;&#1086;&#1082;%20&#1087;&#1088;&#1072;&#1082;&#1090;&#1080;&#1095;&#1077;&#1089;&#1082;&#1086;&#1075;&#1086;%20&#1084;&#1072;&#1090;&#1077;&#1088;&#1080;&#1072;&#1083;&#1072;.do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1054;&#1089;&#1085;&#1086;&#1074;&#1099;%20&#1101;&#1083;&#1077;&#1082;&#1090;&#1088;&#1086;&#1090;&#1077;&#1093;&#1085;&#1080;&#1082;&#1080;%20&#1092;&#1072;&#1082;&#1091;&#1083;&#1100;&#1090;&#1072;&#1090;&#1080;&#1074;/&#1043;&#1083;&#1072;&#1074;&#1072;%204%20(&#1053;&#1077;&#1083;&#1080;&#1085;&#1077;&#1081;&#1085;&#1099;&#1077;%20&#1101;&#1083;.%20&#1094;&#1077;&#1087;&#1080;).doc" TargetMode="External"/><Relationship Id="rId3" Type="http://schemas.openxmlformats.org/officeDocument/2006/relationships/hyperlink" Target="&#1054;&#1089;&#1085;&#1086;&#1074;&#1099;%20&#1101;&#1083;&#1077;&#1082;&#1090;&#1088;&#1086;&#1090;&#1077;&#1093;&#1085;&#1080;&#1082;&#1080;%20&#1092;&#1072;&#1082;&#1091;&#1083;&#1100;&#1090;&#1072;&#1090;&#1080;&#1074;/&#1043;&#1083;&#1072;&#1074;&#1072;%201%20(&#1055;&#1086;&#1089;&#1090;.%20&#1090;&#1086;&#1082;).doc" TargetMode="External"/><Relationship Id="rId7" Type="http://schemas.openxmlformats.org/officeDocument/2006/relationships/hyperlink" Target="&#1054;&#1089;&#1085;&#1086;&#1074;&#1099;%20&#1101;&#1083;&#1077;&#1082;&#1090;&#1088;&#1086;&#1090;&#1077;&#1093;&#1085;&#1080;&#1082;&#1080;%20&#1092;&#1072;&#1082;&#1091;&#1083;&#1100;&#1090;&#1072;&#1090;&#1080;&#1074;/&#1043;&#1083;&#1072;&#1074;&#1072;%201(&#1055;&#1077;&#1088;&#1077;&#1093;&#1086;&#1076;&#1085;&#1099;&#1077;%20&#1087;&#1088;&#1086;&#1094;&#1077;&#1089;&#1089;&#1099;%20&#1082;&#1083;.%20&#1084;&#1077;&#1090;&#1086;&#1076;).doc" TargetMode="External"/><Relationship Id="rId2" Type="http://schemas.openxmlformats.org/officeDocument/2006/relationships/hyperlink" Target="file:///C:\Documents%20and%20Settings\sochelev.af\&#1056;&#1072;&#1073;&#1086;&#1095;&#1080;&#1081;%20&#1089;&#1090;&#1086;&#1083;\&#1060;&#1072;&#1082;&#1091;&#1083;&#1100;&#1090;&#1072;&#1090;&#1080;&#1074;&#1085;&#1099;&#1081;%20&#1082;&#1091;&#1088;&#1089;%20&#1054;&#1089;&#1085;&#1086;&#1074;&#1099;%20&#1101;&#1083;&#1077;&#1082;&#1090;&#1088;&#1086;&#1090;&#1077;&#1093;&#1085;&#1080;&#1082;&#1080;%20&#1087;&#1086;%20&#1082;&#1072;&#1092;.&#1101;&#1083;&#1077;&#1082;&#1090;&#1088;&#1086;&#1084;&#1077;&#1093;&#1072;&#1085;&#1080;&#1082;&#1072;\&#1054;&#1089;&#1085;&#1086;&#1074;&#1099;%20&#1101;&#1083;&#1077;&#1082;&#1090;&#1088;&#1086;&#1090;&#1077;&#1093;&#1085;&#1080;&#1082;&#1080;%20&#1092;&#1072;&#1082;&#1091;&#1083;&#1100;&#1090;&#1072;&#1090;&#1080;&#1074;\&#1041;&#1083;&#1086;&#1082;%20&#1090;&#1077;&#1086;&#1088;&#1077;&#1090;&#1080;&#1095;&#1077;&#1089;&#1082;&#1086;&#1075;&#1086;%20&#1084;&#1072;&#1090;&#1077;&#1088;&#1080;&#1072;&#1083;&#1072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4;&#1089;&#1085;&#1086;&#1074;&#1099;%20&#1101;&#1083;&#1077;&#1082;&#1090;&#1088;&#1086;&#1090;&#1077;&#1093;&#1085;&#1080;&#1082;&#1080;%20&#1092;&#1072;&#1082;&#1091;&#1083;&#1100;&#1090;&#1072;&#1090;&#1080;&#1074;/&#1043;&#1083;&#1072;&#1074;&#1072;%203(&#1058;&#1088;&#1077;&#1093;&#1092;.%20&#1094;&#1077;&#1087;&#1080;).doc" TargetMode="External"/><Relationship Id="rId5" Type="http://schemas.openxmlformats.org/officeDocument/2006/relationships/hyperlink" Target="&#1054;&#1089;&#1085;&#1086;&#1074;&#1099;%20&#1101;&#1083;&#1077;&#1082;&#1090;&#1088;&#1086;&#1090;&#1077;&#1093;&#1085;&#1080;&#1082;&#1080;%20&#1092;&#1072;&#1082;&#1091;&#1083;&#1100;&#1090;&#1072;&#1090;&#1080;&#1074;/&#1040;%20%20&#1054;&#1090;&#1082;&#1088;&#1086;&#1081;&#1090;&#1077;%20&#1101;&#1090;&#1086;&#1090;%20&#1092;&#1072;&#1081;&#1083;%20&#1074;%20&#1085;&#1072;&#1095;&#1072;&#1083;&#1077;%20&#1080;&#1079;&#1091;&#1095;&#1077;&#1085;&#1080;&#1103;.doc" TargetMode="External"/><Relationship Id="rId4" Type="http://schemas.openxmlformats.org/officeDocument/2006/relationships/hyperlink" Target="&#1054;&#1089;&#1085;&#1086;&#1074;&#1099;%20&#1101;&#1083;&#1077;&#1082;&#1090;&#1088;&#1086;&#1090;&#1077;&#1093;&#1085;&#1080;&#1082;&#1080;%20&#1092;&#1072;&#1082;&#1091;&#1083;&#1100;&#1090;&#1072;&#1090;&#1080;&#1074;/&#1043;&#1083;&#1072;&#1074;&#1072;%202.1%20(&#1055;&#1077;&#1088;&#1077;&#1084;.&#1090;&#1086;&#1082;).do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7B1219-A41C-4287-99D1-FD9BDADAC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2982" y="1394234"/>
            <a:ext cx="5716059" cy="325258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Основы электротехники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>
                <a:latin typeface="Candara"/>
                <a:ea typeface="+mn-ea"/>
                <a:cs typeface="+mn-cs"/>
              </a:rPr>
              <a:t>Факультативный курс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D978F2AC-5C72-424F-83D2-141980E25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1600" dirty="0"/>
              <a:t>Автор курса: </a:t>
            </a:r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b="1" dirty="0" smtClean="0"/>
              <a:t>Сочелев Анатолий Федорович</a:t>
            </a:r>
            <a:endParaRPr lang="ru-RU" sz="1600" b="1" dirty="0"/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dirty="0"/>
              <a:t>канд. </a:t>
            </a:r>
            <a:r>
              <a:rPr lang="ru-RU" sz="1600" dirty="0" err="1"/>
              <a:t>техн</a:t>
            </a:r>
            <a:r>
              <a:rPr lang="ru-RU" sz="1600" dirty="0"/>
              <a:t>. наук, доцент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596BDAE-7732-4F35-8F50-375E3D843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420" y="5816601"/>
            <a:ext cx="5269837" cy="82565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274320" lvl="0" indent="-274320" algn="ctr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Направления:  </a:t>
            </a:r>
            <a:r>
              <a:rPr lang="ru-RU" sz="28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для студентов электротехнических и других направлений подготовки, изучающих </a:t>
            </a:r>
            <a:r>
              <a:rPr lang="ru-RU" sz="2800" dirty="0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курсы ТОЭ и </a:t>
            </a:r>
            <a:r>
              <a:rPr lang="ru-RU" sz="2800" dirty="0" err="1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ЭиЭ</a:t>
            </a:r>
            <a:endParaRPr lang="ru-RU" sz="2800" dirty="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r="14212"/>
          <a:stretch>
            <a:fillRect/>
          </a:stretch>
        </p:blipFill>
        <p:spPr>
          <a:xfrm>
            <a:off x="0" y="1"/>
            <a:ext cx="5902325" cy="5773738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15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1" y="896442"/>
            <a:ext cx="11105411" cy="477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2" y="1169490"/>
            <a:ext cx="11263353" cy="427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6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6" y="1004601"/>
            <a:ext cx="11271564" cy="517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9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9" y="1094510"/>
            <a:ext cx="11416420" cy="508245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</p:spTree>
    <p:extLst>
      <p:ext uri="{BB962C8B-B14F-4D97-AF65-F5344CB8AC3E}">
        <p14:creationId xmlns:p14="http://schemas.microsoft.com/office/powerpoint/2010/main" val="38687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026" y="2073244"/>
            <a:ext cx="9400371" cy="2254312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Государственный </a:t>
            </a: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университет, пр. Ленина, 27, корпус 3, аудитория 307-3, заведующий кафедрой</a:t>
            </a:r>
          </a:p>
          <a:p>
            <a:pPr marL="274320" lvl="0" indent="-274320" algn="ctr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ndara"/>
                <a:ea typeface="+mn-ea"/>
                <a:cs typeface="+mn-cs"/>
              </a:rPr>
              <a:t>Сериков Александр Владимирович,</a:t>
            </a: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 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автор факультативного курса «ОСНОВЫ ЭЛЕКТРОТЕХНИКИ»</a:t>
            </a:r>
          </a:p>
          <a:p>
            <a:pPr marL="274320" lvl="0" indent="-274320" algn="ctr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ndara"/>
                <a:ea typeface="+mn-ea"/>
                <a:cs typeface="+mn-cs"/>
              </a:rPr>
              <a:t>Сочелев Анатолий Федорович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81838" y="472342"/>
            <a:ext cx="9298739" cy="12614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Добро пожаловать на кафедру Электромеханика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866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486" y="291604"/>
            <a:ext cx="7712132" cy="9463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b="1" dirty="0"/>
              <a:t>Цель и задачи </a:t>
            </a:r>
            <a:r>
              <a:rPr lang="ru-RU" sz="5400" b="1" dirty="0" smtClean="0"/>
              <a:t>курса</a:t>
            </a:r>
            <a:endParaRPr lang="ru-RU" sz="5400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A21A830-BFA4-4F97-B59E-3D98984A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9175" y="1292507"/>
            <a:ext cx="7749767" cy="15864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Цель курса </a:t>
            </a:r>
            <a:r>
              <a:rPr lang="ru-RU" sz="2400" dirty="0" smtClean="0">
                <a:solidFill>
                  <a:srgbClr val="073E87"/>
                </a:solidFill>
                <a:latin typeface="Times New Roman"/>
                <a:ea typeface="Times New Roman"/>
              </a:rPr>
              <a:t>- дальнейшее </a:t>
            </a:r>
            <a:r>
              <a:rPr lang="ru-RU" sz="2400" dirty="0">
                <a:solidFill>
                  <a:srgbClr val="073E87"/>
                </a:solidFill>
                <a:latin typeface="Times New Roman"/>
                <a:ea typeface="Times New Roman"/>
              </a:rPr>
              <a:t>углубление фундаментальных знаний, полученных обучающимися в курсах высшая математика, физика, информатика и подготовка для освоения специальных дисциплин.</a:t>
            </a:r>
            <a:r>
              <a:rPr lang="ru-RU" sz="2400" dirty="0">
                <a:solidFill>
                  <a:srgbClr val="073E87"/>
                </a:solidFill>
                <a:latin typeface="Century Gothic"/>
              </a:rPr>
              <a:t>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ru-RU" sz="9600" dirty="0">
              <a:solidFill>
                <a:srgbClr val="0D47A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одзаголовок 4">
            <a:extLst>
              <a:ext uri="{FF2B5EF4-FFF2-40B4-BE49-F238E27FC236}">
                <a16:creationId xmlns="" xmlns:a16="http://schemas.microsoft.com/office/drawing/2014/main" id="{3A21A830-BFA4-4F97-B59E-3D98984AE0CA}"/>
              </a:ext>
            </a:extLst>
          </p:cNvPr>
          <p:cNvSpPr txBox="1">
            <a:spLocks/>
          </p:cNvSpPr>
          <p:nvPr/>
        </p:nvSpPr>
        <p:spPr>
          <a:xfrm>
            <a:off x="2919451" y="3137904"/>
            <a:ext cx="8966240" cy="34349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Задачи </a:t>
            </a:r>
            <a:r>
              <a:rPr lang="ru-RU" sz="2400" b="1" dirty="0" smtClean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курса: </a:t>
            </a:r>
            <a:r>
              <a:rPr lang="ru-RU" sz="2400" dirty="0" smtClean="0">
                <a:solidFill>
                  <a:srgbClr val="073E87"/>
                </a:solidFill>
                <a:latin typeface="Times New Roman"/>
                <a:ea typeface="Times New Roman"/>
                <a:cs typeface="+mn-cs"/>
              </a:rPr>
              <a:t>-  </a:t>
            </a:r>
            <a:r>
              <a:rPr lang="ru-RU" sz="2400" dirty="0">
                <a:solidFill>
                  <a:srgbClr val="073E87"/>
                </a:solidFill>
                <a:latin typeface="Times New Roman"/>
                <a:ea typeface="Times New Roman"/>
                <a:cs typeface="+mn-cs"/>
              </a:rPr>
              <a:t>ознакомиться с основными элементами электрических цепей, их разновидностями, особенностями, как основой электротехники; 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Times New Roman"/>
                <a:ea typeface="Times New Roman"/>
                <a:cs typeface="+mn-cs"/>
              </a:rPr>
              <a:t>- освоить приемы работы по сборке электрических цепей, по измерениям основных электрических величин в установившихся и переходных режимах;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Times New Roman"/>
                <a:ea typeface="Times New Roman"/>
                <a:cs typeface="+mn-cs"/>
              </a:rPr>
              <a:t>-  овладеть современными алгоритмами и программами машинных расчетов линейных и нелинейных электрических цепей в различных режимах работы.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486" y="561315"/>
            <a:ext cx="7712132" cy="187406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Candara"/>
                <a:ea typeface="+mj-ea"/>
                <a:cs typeface="+mj-cs"/>
              </a:rPr>
              <a:t>Какие знания, умения и навыки Вы получите после изучения </a:t>
            </a:r>
            <a:r>
              <a:rPr lang="ru-RU" sz="4000" dirty="0" smtClean="0">
                <a:solidFill>
                  <a:schemeClr val="tx1"/>
                </a:solidFill>
                <a:latin typeface="Candara"/>
                <a:ea typeface="+mj-ea"/>
                <a:cs typeface="+mj-cs"/>
              </a:rPr>
              <a:t>факультативного курса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A21A830-BFA4-4F97-B59E-3D98984A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997" y="2641473"/>
            <a:ext cx="8966240" cy="3777434"/>
          </a:xfrm>
          <a:solidFill>
            <a:schemeClr val="accent1">
              <a:lumMod val="20000"/>
              <a:lumOff val="80000"/>
            </a:schemeClr>
          </a:solidFill>
          <a:effectLst/>
        </p:spPr>
        <p:txBody>
          <a:bodyPr>
            <a:noAutofit/>
          </a:bodyPr>
          <a:lstStyle/>
          <a:p>
            <a:pPr marL="274320" lvl="0" indent="-274320" algn="ctr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При изучении этой факультативной дисциплины у обучающихся должны сформироваться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+mn-cs"/>
            </a:endParaRP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- знания законов электротехники, методов анализа электрических, магнитных цепей</a:t>
            </a: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;</a:t>
            </a:r>
            <a:endParaRPr lang="ru-RU" sz="1400" dirty="0">
              <a:solidFill>
                <a:srgbClr val="002060"/>
              </a:solidFill>
              <a:latin typeface="Times New Roman"/>
              <a:ea typeface="Times New Roman"/>
              <a:cs typeface="+mn-cs"/>
            </a:endParaRP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+mn-cs"/>
                <a:sym typeface="Symbol"/>
              </a:rPr>
              <a:t></a:t>
            </a: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 знания принципов действия, конструкций, свойств, областей применения и потенциальных возможностей основных электротехнических и электронных устройств и электроизмерительных приборов</a:t>
            </a: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;</a:t>
            </a:r>
            <a:endParaRPr lang="ru-RU" sz="1400" dirty="0">
              <a:solidFill>
                <a:srgbClr val="002060"/>
              </a:solidFill>
              <a:latin typeface="Times New Roman"/>
              <a:ea typeface="Times New Roman"/>
              <a:cs typeface="+mn-cs"/>
            </a:endParaRP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+mn-cs"/>
                <a:sym typeface="Symbol"/>
              </a:rPr>
              <a:t></a:t>
            </a: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 знания электротехнической терминологии и символики</a:t>
            </a: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;</a:t>
            </a:r>
            <a:endParaRPr lang="ru-RU" sz="1400" dirty="0">
              <a:solidFill>
                <a:srgbClr val="002060"/>
              </a:solidFill>
              <a:latin typeface="Times New Roman"/>
              <a:ea typeface="Times New Roman"/>
              <a:cs typeface="+mn-cs"/>
            </a:endParaRP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+mn-cs"/>
                <a:sym typeface="Symbol"/>
              </a:rPr>
              <a:t></a:t>
            </a: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 умения производить измерения основных электрических величин и некоторых неэлектрических величин, связанных с профилем инженерной деятельности;</a:t>
            </a:r>
            <a:endParaRPr lang="ru-RU" sz="1400" dirty="0">
              <a:solidFill>
                <a:srgbClr val="002060"/>
              </a:solidFill>
              <a:latin typeface="Times New Roman"/>
              <a:ea typeface="Times New Roman"/>
              <a:cs typeface="+mn-cs"/>
            </a:endParaRP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+mn-cs"/>
                <a:sym typeface="Symbol"/>
              </a:rPr>
              <a:t></a:t>
            </a: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 практические навыки включения электротехнических приборов, аппаратов и машин, управления ими и контроля за их эффективной и безопасной работой.</a:t>
            </a:r>
            <a:endParaRPr lang="ru-RU" sz="1400" dirty="0">
              <a:solidFill>
                <a:srgbClr val="002060"/>
              </a:solidFill>
              <a:latin typeface="Times New Roman"/>
              <a:ea typeface="Times New Roman"/>
              <a:cs typeface="+mn-cs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2981B3-3EAF-4171-AFA5-04448F41505D}"/>
              </a:ext>
            </a:extLst>
          </p:cNvPr>
          <p:cNvSpPr txBox="1"/>
          <p:nvPr/>
        </p:nvSpPr>
        <p:spPr>
          <a:xfrm>
            <a:off x="2569949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ru-RU" sz="9600" dirty="0">
              <a:solidFill>
                <a:srgbClr val="0D47A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486" y="561315"/>
            <a:ext cx="7712132" cy="16024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/>
              <a:t>Основное содержание дисциплины представлено электронным </a:t>
            </a:r>
            <a:br>
              <a:rPr lang="ru-RU" sz="3200" b="1" i="1" dirty="0"/>
            </a:br>
            <a:r>
              <a:rPr lang="ru-RU" sz="3200" b="1" i="1" dirty="0"/>
              <a:t>     </a:t>
            </a:r>
            <a:r>
              <a:rPr lang="ru-RU" sz="3200" b="1" i="1" dirty="0" smtClean="0"/>
              <a:t>обучающим </a:t>
            </a:r>
            <a:r>
              <a:rPr lang="ru-RU" sz="3200" b="1" i="1" dirty="0"/>
              <a:t>пособием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A21A830-BFA4-4F97-B59E-3D98984A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46" y="2334431"/>
            <a:ext cx="8966240" cy="3983242"/>
          </a:xfr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0" dirty="0">
                <a:latin typeface="Times New Roman"/>
              </a:rPr>
              <a:t> </a:t>
            </a:r>
            <a:r>
              <a:rPr lang="ru-RU" b="1" u="sng" kern="0" dirty="0">
                <a:solidFill>
                  <a:srgbClr val="0000FF"/>
                </a:solidFill>
                <a:latin typeface="Times New Roman"/>
                <a:hlinkClick r:id="rId3" action="ppaction://hlinkfile"/>
              </a:rPr>
              <a:t>Блок теоретического материала</a:t>
            </a:r>
            <a:r>
              <a:rPr lang="ru-RU" b="1" kern="0" dirty="0">
                <a:latin typeface="Times New Roman"/>
              </a:rPr>
              <a:t> – Здесь находится основной теоретический материал электронного учебника по главам, темам, определениям, где есть содержание, конкретный материал, путеводитель в виде гиперссылок, динамические картинки, помогающие познать тот или другой материал.</a:t>
            </a:r>
          </a:p>
          <a:p>
            <a:pPr indent="449580" algn="just">
              <a:spcAft>
                <a:spcPts val="0"/>
              </a:spcAft>
            </a:pPr>
            <a:r>
              <a:rPr lang="ru-RU" b="1" u="sng" kern="0" dirty="0">
                <a:solidFill>
                  <a:srgbClr val="0000FF"/>
                </a:solidFill>
                <a:latin typeface="Times New Roman"/>
                <a:hlinkClick r:id="rId4" action="ppaction://hlinkfile"/>
              </a:rPr>
              <a:t>Блок практического материала</a:t>
            </a:r>
            <a:r>
              <a:rPr lang="en-US" b="1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ru-RU" b="1" kern="0" dirty="0" smtClean="0">
                <a:solidFill>
                  <a:srgbClr val="0000FF"/>
                </a:solidFill>
                <a:latin typeface="Times New Roman"/>
              </a:rPr>
              <a:t>- </a:t>
            </a:r>
            <a:r>
              <a:rPr lang="ru-RU" b="1" kern="0" dirty="0" smtClean="0">
                <a:latin typeface="Times New Roman"/>
              </a:rPr>
              <a:t>Здесь </a:t>
            </a:r>
            <a:r>
              <a:rPr lang="ru-RU" b="1" kern="0" dirty="0">
                <a:latin typeface="Times New Roman"/>
              </a:rPr>
              <a:t>находится основной практический материал электронного учебника по главам, где приведены задачи для самостоятельного решения, подсказки в решении, скрытые ответы к задачам, путеводитель-помощник к решению задач.</a:t>
            </a:r>
          </a:p>
          <a:p>
            <a:pPr indent="449580" algn="just">
              <a:spcAft>
                <a:spcPts val="0"/>
              </a:spcAft>
            </a:pPr>
            <a:r>
              <a:rPr lang="ru-RU" b="1" u="sng" kern="0" dirty="0">
                <a:solidFill>
                  <a:srgbClr val="0000FF"/>
                </a:solidFill>
                <a:latin typeface="Times New Roman"/>
                <a:hlinkClick r:id="rId5" action="ppaction://hlinkfile"/>
              </a:rPr>
              <a:t>Блок примеров решения</a:t>
            </a:r>
            <a:r>
              <a:rPr lang="ru-RU" kern="0" dirty="0">
                <a:latin typeface="Times New Roman"/>
              </a:rPr>
              <a:t> - </a:t>
            </a:r>
            <a:r>
              <a:rPr lang="ru-RU" b="1" kern="0" dirty="0">
                <a:latin typeface="Times New Roman"/>
              </a:rPr>
              <a:t>Здесь находится основной практический материал электронного учебника по главам, где приведены решения типовых задач, подсказки в решении.</a:t>
            </a:r>
          </a:p>
          <a:p>
            <a:r>
              <a:rPr lang="ru-RU" b="1" u="sng" dirty="0">
                <a:solidFill>
                  <a:srgbClr val="0000FF"/>
                </a:solidFill>
                <a:latin typeface="Times New Roman"/>
                <a:ea typeface="Times New Roman"/>
                <a:hlinkClick r:id="rId6" action="ppaction://hlinkfile"/>
              </a:rPr>
              <a:t>Блок тестирования</a:t>
            </a:r>
            <a:r>
              <a:rPr lang="ru-RU" b="1" dirty="0">
                <a:latin typeface="Times New Roman"/>
                <a:ea typeface="Times New Roman"/>
              </a:rPr>
              <a:t> - Здесь находятся контрольные вопросы, прочитав которые обучающийся сможет проверить свои знания, то есть протестировать себя.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ru-RU" sz="9600" dirty="0">
              <a:solidFill>
                <a:srgbClr val="0D47A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486" y="561316"/>
            <a:ext cx="7712132" cy="66995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Блок теоретического материала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A21A830-BFA4-4F97-B59E-3D98984A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0691" y="1672752"/>
            <a:ext cx="9585150" cy="480952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3" action="ppaction://hlinkfile"/>
              </a:rPr>
              <a:t>Раздел первый </a:t>
            </a:r>
            <a:r>
              <a:rPr lang="ru-RU" sz="2800" dirty="0">
                <a:solidFill>
                  <a:srgbClr val="9933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Основные понятия и определения.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800" u="sng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Раздел второй</a:t>
            </a:r>
            <a:r>
              <a:rPr lang="ru-RU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 </a:t>
            </a:r>
            <a:r>
              <a:rPr lang="ru-RU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в электрических цепях. 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3" action="ppaction://hlinkfile"/>
              </a:rPr>
              <a:t>Раздел третий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Источники в электрических цепях.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800" u="sng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Раздел четвертый</a:t>
            </a:r>
            <a:r>
              <a:rPr lang="ru-RU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 </a:t>
            </a:r>
            <a:r>
              <a:rPr lang="ru-RU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электрические цепи </a:t>
            </a:r>
            <a:r>
              <a:rPr lang="ru-RU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постоянного</a:t>
            </a:r>
            <a:r>
              <a:rPr lang="ru-RU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переменного</a:t>
            </a:r>
            <a:r>
              <a:rPr lang="ru-RU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тока. 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hlinkClick r:id="rId6" action="ppaction://hlinkfile"/>
              </a:rPr>
              <a:t>Раздел пятый.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Трехфазные электрические цепи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hlinkClick r:id="rId7" action="ppaction://hlinkfile"/>
              </a:rPr>
              <a:t>Раздел шестой.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Понятия о переходных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процессах в  электрических цепях.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hlinkClick r:id="rId8" action="ppaction://hlinkfile"/>
              </a:rPr>
              <a:t>Раздел седьмой.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  Примеры нелинейных электрических цепей  </a:t>
            </a:r>
          </a:p>
          <a:p>
            <a:pPr lvl="0"/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800000"/>
                </a:solidFill>
                <a:latin typeface="Times New Roman"/>
                <a:ea typeface="Times New Roman"/>
              </a:rPr>
              <a:t>	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2981B3-3EAF-4171-AFA5-04448F41505D}"/>
              </a:ext>
            </a:extLst>
          </p:cNvPr>
          <p:cNvSpPr txBox="1"/>
          <p:nvPr/>
        </p:nvSpPr>
        <p:spPr>
          <a:xfrm>
            <a:off x="2545039" y="194403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ru-RU" sz="9600" dirty="0">
              <a:solidFill>
                <a:srgbClr val="0D47A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1031" y="1547298"/>
            <a:ext cx="9400371" cy="468278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Что такое Электротехника?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Электрическая цепь, как основа электротехники.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Что Вы должны знать о потребителе электрической энергии?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Что Вы должны знать об источнике электрической энергии?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Как собрать электрическую цепь?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Что делает электрическая цепь?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Что такое электрическая цепь постоянного тока?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Какую цепь называют цепью переменного тока?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Что входит в расчет электрических цепей?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Что такое стационарный режим и переходный  процесс?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69963" y="317963"/>
            <a:ext cx="9298739" cy="8814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 что Вы получите ответы в этом курсе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91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298765"/>
            <a:ext cx="9906646" cy="841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64" y="96503"/>
            <a:ext cx="112172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latin typeface="Century Gothic"/>
                <a:ea typeface="Open Sans" panose="020B0606030504020204" pitchFamily="34" charset="0"/>
                <a:cs typeface="Open Sans" panose="020B0606030504020204" pitchFamily="34" charset="0"/>
              </a:rPr>
              <a:t>План изучения факультативной дисциплины</a:t>
            </a:r>
            <a:br>
              <a:rPr lang="ru-RU" sz="2500" b="1" dirty="0">
                <a:solidFill>
                  <a:srgbClr val="0070C0"/>
                </a:solidFill>
                <a:latin typeface="Century Gothic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500" b="1" dirty="0">
                <a:solidFill>
                  <a:srgbClr val="0070C0"/>
                </a:solidFill>
                <a:latin typeface="Century Gothic"/>
                <a:ea typeface="Open Sans" panose="020B0606030504020204" pitchFamily="34" charset="0"/>
                <a:cs typeface="Open Sans" panose="020B0606030504020204" pitchFamily="34" charset="0"/>
              </a:rPr>
              <a:t> Основы электротехники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1" y="1080191"/>
            <a:ext cx="11214053" cy="5096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1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1" y="1097337"/>
            <a:ext cx="11177839" cy="5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4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6" y="1039419"/>
            <a:ext cx="11235350" cy="5137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5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484</Words>
  <Application>Microsoft Office PowerPoint</Application>
  <PresentationFormat>Произвольный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Основы электротехники  Факультативный курс   </vt:lpstr>
      <vt:lpstr>Цель и задачи курса</vt:lpstr>
      <vt:lpstr>Какие знания, умения и навыки Вы получите после изучения факультативного курса</vt:lpstr>
      <vt:lpstr>Основное содержание дисциплины представлено электронным       обучающим пособием</vt:lpstr>
      <vt:lpstr>Блок теоретического материала</vt:lpstr>
      <vt:lpstr>На что Вы получите ответы в этом курсе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 пожаловать на кафедру Электромеханика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</dc:creator>
  <cp:lastModifiedBy>Сочелев Анатолий Федорович</cp:lastModifiedBy>
  <cp:revision>57</cp:revision>
  <dcterms:created xsi:type="dcterms:W3CDTF">2020-09-30T10:36:11Z</dcterms:created>
  <dcterms:modified xsi:type="dcterms:W3CDTF">2021-03-31T01:59:38Z</dcterms:modified>
</cp:coreProperties>
</file>