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-4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5928" y="2468664"/>
            <a:ext cx="5861154" cy="141378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КОМАНДООБРАЗОВАНИЕ</a:t>
            </a:r>
            <a:endParaRPr lang="ru-RU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/>
              <a:t>Автор курса: 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b="1" dirty="0" smtClean="0"/>
              <a:t>Гусева Жанна Игоревна</a:t>
            </a:r>
            <a:endParaRPr lang="ru-RU" sz="1600" b="1" dirty="0"/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/>
              <a:t>канд. </a:t>
            </a:r>
            <a:r>
              <a:rPr lang="ru-RU" sz="1600" dirty="0" err="1" smtClean="0"/>
              <a:t>экон</a:t>
            </a:r>
            <a:r>
              <a:rPr lang="ru-RU" sz="1600" dirty="0" smtClean="0"/>
              <a:t>. </a:t>
            </a:r>
            <a:r>
              <a:rPr lang="ru-RU" sz="1600" dirty="0"/>
              <a:t>наук, доцент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901" r="10901"/>
          <a:stretch>
            <a:fillRect/>
          </a:stretch>
        </p:blipFill>
        <p:spPr>
          <a:xfrm>
            <a:off x="948267" y="1198946"/>
            <a:ext cx="4368801" cy="42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0F8563-FA42-4DE3-B908-057622E2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компетенций (знаний, умений, навыков) в области </a:t>
            </a:r>
            <a:r>
              <a:rPr lang="ru-RU" dirty="0" smtClean="0"/>
              <a:t>управления командой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Изучение  методологической </a:t>
            </a:r>
            <a:r>
              <a:rPr lang="ru-RU" dirty="0"/>
              <a:t>основы управления командой. </a:t>
            </a:r>
            <a:r>
              <a:rPr lang="ru-RU" dirty="0" smtClean="0"/>
              <a:t>Выработка навыков </a:t>
            </a:r>
            <a:r>
              <a:rPr lang="ru-RU" dirty="0"/>
              <a:t>управления командой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209862"/>
            <a:ext cx="9906646" cy="6865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i="1" dirty="0" smtClean="0">
                <a:solidFill>
                  <a:srgbClr val="1976D2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Цели, задачи курса</a:t>
            </a:r>
            <a:endParaRPr lang="ru-RU" sz="3000" i="1" dirty="0">
              <a:solidFill>
                <a:srgbClr val="1976D2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95" y="2705099"/>
            <a:ext cx="5681272" cy="20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Команда </a:t>
            </a:r>
            <a:r>
              <a:rPr lang="ru-RU" dirty="0"/>
              <a:t>— это небольшое число людей со взаимодополняющими навыками, людей, которые </a:t>
            </a:r>
            <a:r>
              <a:rPr lang="ru-RU" i="1" dirty="0"/>
              <a:t>собраны для </a:t>
            </a:r>
            <a:r>
              <a:rPr lang="ru-RU" dirty="0"/>
              <a:t>совместного решения задач </a:t>
            </a:r>
            <a:r>
              <a:rPr lang="ru-RU" i="1" dirty="0"/>
              <a:t>в целях</a:t>
            </a:r>
            <a:r>
              <a:rPr lang="ru-RU" dirty="0"/>
              <a:t> повышения производительности </a:t>
            </a:r>
            <a:r>
              <a:rPr lang="ru-RU" i="1" dirty="0"/>
              <a:t>и в соответствии</a:t>
            </a:r>
            <a:r>
              <a:rPr lang="ru-RU" dirty="0"/>
              <a:t> с подходами, посредством которых они поддерживают взаимную ответственность. </a:t>
            </a:r>
          </a:p>
          <a:p>
            <a:r>
              <a:rPr lang="ru-RU" i="1" dirty="0"/>
              <a:t>М. </a:t>
            </a:r>
            <a:r>
              <a:rPr lang="ru-RU" i="1" dirty="0" err="1" smtClean="0"/>
              <a:t>Армстронг</a:t>
            </a:r>
            <a:endParaRPr lang="en-US" i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19725" y="0"/>
            <a:ext cx="9859274" cy="1004341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D4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команда?</a:t>
            </a:r>
            <a:endParaRPr lang="ru-RU" sz="3000" i="1" dirty="0">
              <a:solidFill>
                <a:srgbClr val="0D47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7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89351" y="1274164"/>
            <a:ext cx="10328223" cy="44520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400" i="1" dirty="0"/>
              <a:t>Командой </a:t>
            </a:r>
            <a:r>
              <a:rPr lang="ru-RU" sz="7400" dirty="0"/>
              <a:t>называют небольшое количество человек (чаще всего пять — семь, реже до 15—20), которые </a:t>
            </a:r>
            <a:r>
              <a:rPr lang="ru-RU" sz="7400" i="1" dirty="0"/>
              <a:t>разделяют</a:t>
            </a:r>
            <a:r>
              <a:rPr lang="ru-RU" sz="7400" dirty="0"/>
              <a:t>: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8000" dirty="0"/>
              <a:t>- цели;</a:t>
            </a:r>
          </a:p>
          <a:p>
            <a:r>
              <a:rPr lang="ru-RU" sz="8000" dirty="0"/>
              <a:t>- ценности;</a:t>
            </a:r>
          </a:p>
          <a:p>
            <a:r>
              <a:rPr lang="ru-RU" sz="8000" dirty="0"/>
              <a:t>- общие подходы к реализации совместной деятельности</a:t>
            </a:r>
          </a:p>
          <a:p>
            <a:r>
              <a:rPr lang="ru-RU" sz="8000" i="1" dirty="0"/>
              <a:t>имеют</a:t>
            </a:r>
            <a:endParaRPr lang="ru-RU" sz="8000" dirty="0"/>
          </a:p>
          <a:p>
            <a:r>
              <a:rPr lang="ru-RU" sz="8000" dirty="0"/>
              <a:t>- взаимодополняющие навыки;</a:t>
            </a:r>
          </a:p>
          <a:p>
            <a:r>
              <a:rPr lang="ru-RU" sz="8000" dirty="0"/>
              <a:t>- принимают на себя ответственность за конечные результаты;</a:t>
            </a:r>
          </a:p>
          <a:p>
            <a:r>
              <a:rPr lang="ru-RU" sz="8000" dirty="0"/>
              <a:t>- способны изме­нять функционально-ролевую соотнесенность (исполнять любые внутригрупповые роли); </a:t>
            </a:r>
          </a:p>
          <a:p>
            <a:r>
              <a:rPr lang="ru-RU" sz="8000" dirty="0"/>
              <a:t>- </a:t>
            </a:r>
            <a:r>
              <a:rPr lang="ru-RU" sz="8000" dirty="0" err="1"/>
              <a:t>взаимоопределяющую</a:t>
            </a:r>
            <a:r>
              <a:rPr lang="ru-RU" sz="8000" dirty="0"/>
              <a:t> принадлежность свою и партнеров к данной общности (группе). </a:t>
            </a:r>
          </a:p>
          <a:p>
            <a:pPr marL="0" indent="0">
              <a:buNone/>
            </a:pPr>
            <a:r>
              <a:rPr lang="ru-RU" sz="8000" i="1" dirty="0"/>
              <a:t> </a:t>
            </a:r>
            <a:r>
              <a:rPr lang="ru-RU" sz="8000" dirty="0"/>
              <a:t>                                                                    </a:t>
            </a:r>
            <a:r>
              <a:rPr lang="ru-RU" sz="8000" i="1" dirty="0"/>
              <a:t>И. </a:t>
            </a:r>
            <a:r>
              <a:rPr lang="ru-RU" sz="8000" i="1" dirty="0" err="1"/>
              <a:t>Салас</a:t>
            </a:r>
            <a:r>
              <a:rPr lang="ru-RU" sz="8000" i="1" dirty="0"/>
              <a:t>, Р. Берд и С. </a:t>
            </a:r>
            <a:r>
              <a:rPr lang="ru-RU" sz="8000" i="1" dirty="0" err="1"/>
              <a:t>Таненбаум</a:t>
            </a:r>
            <a:endParaRPr lang="ru-RU" sz="8000" dirty="0"/>
          </a:p>
          <a:p>
            <a:r>
              <a:rPr lang="ru-RU" sz="8000" dirty="0"/>
              <a:t> </a:t>
            </a:r>
          </a:p>
          <a:p>
            <a:endParaRPr lang="ru-RU" sz="59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команда?</a:t>
            </a:r>
          </a:p>
        </p:txBody>
      </p:sp>
    </p:spTree>
    <p:extLst>
      <p:ext uri="{BB962C8B-B14F-4D97-AF65-F5344CB8AC3E}">
        <p14:creationId xmlns:p14="http://schemas.microsoft.com/office/powerpoint/2010/main" val="310188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Проектные команды </a:t>
            </a:r>
            <a:r>
              <a:rPr lang="ru-RU" dirty="0"/>
              <a:t>- проектная группа создается под определенную задачу, для выполнения проекта, потому является временно;</a:t>
            </a:r>
          </a:p>
          <a:p>
            <a:r>
              <a:rPr lang="ru-RU" i="1" dirty="0"/>
              <a:t>Управленческая команда</a:t>
            </a:r>
            <a:r>
              <a:rPr lang="ru-RU" dirty="0"/>
              <a:t> - постоянный элемент организации. Это объединение нескольких людей, исполняющих разные задачи управления, но общие интересы и цели, опосредованные интересами объекта управления. Состоит из группы специалистов, принадлежащих к различным сферам организационной деятель­ности и работающих совместно над решением тех или иных проблем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команды бывают?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1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для повышения эффективности совместной деятельности;</a:t>
            </a:r>
          </a:p>
          <a:p>
            <a:pPr lvl="0"/>
            <a:r>
              <a:rPr lang="ru-RU" dirty="0"/>
              <a:t>создание благоприятного климата;</a:t>
            </a:r>
          </a:p>
          <a:p>
            <a:pPr lvl="0"/>
            <a:r>
              <a:rPr lang="ru-RU" dirty="0"/>
              <a:t>налаженной коммуникации;</a:t>
            </a:r>
          </a:p>
          <a:p>
            <a:pPr lvl="0"/>
            <a:r>
              <a:rPr lang="ru-RU" dirty="0"/>
              <a:t>в команде существует распределение ролей, что помогает в полном объеме</a:t>
            </a:r>
          </a:p>
          <a:p>
            <a:r>
              <a:rPr lang="ru-RU" dirty="0"/>
              <a:t>использовать индивидуальные способности людей, человеческие ресурсы;</a:t>
            </a:r>
          </a:p>
          <a:p>
            <a:r>
              <a:rPr lang="ru-RU" dirty="0"/>
              <a:t>использовать минимальные затраты ресурсов для получения большей выгоды 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>
                <a:solidFill>
                  <a:srgbClr val="00B0F0"/>
                </a:solidFill>
              </a:rPr>
              <a:t>Зачем </a:t>
            </a:r>
            <a:r>
              <a:rPr lang="ru-RU" i="1" dirty="0" smtClean="0">
                <a:solidFill>
                  <a:srgbClr val="00B0F0"/>
                </a:solidFill>
              </a:rPr>
              <a:t>организациям </a:t>
            </a:r>
            <a:r>
              <a:rPr lang="ru-RU" i="1" dirty="0">
                <a:solidFill>
                  <a:srgbClr val="00B0F0"/>
                </a:solidFill>
              </a:rPr>
              <a:t>нужны команды?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1 этап:</a:t>
            </a:r>
            <a:r>
              <a:rPr lang="ru-RU" dirty="0"/>
              <a:t> </a:t>
            </a:r>
            <a:r>
              <a:rPr lang="ru-RU" i="1" dirty="0"/>
              <a:t>адаптация </a:t>
            </a:r>
            <a:endParaRPr lang="en-US" i="1" dirty="0" smtClean="0"/>
          </a:p>
          <a:p>
            <a:r>
              <a:rPr lang="ru-RU" b="1" i="1" dirty="0" smtClean="0"/>
              <a:t>2 </a:t>
            </a:r>
            <a:r>
              <a:rPr lang="ru-RU" b="1" i="1" dirty="0"/>
              <a:t>этап: </a:t>
            </a:r>
            <a:r>
              <a:rPr lang="ru-RU" i="1" dirty="0"/>
              <a:t>группирование и кооперация </a:t>
            </a:r>
            <a:endParaRPr lang="en-US" i="1" dirty="0" smtClean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ru-RU" b="1" i="1" dirty="0" smtClean="0"/>
              <a:t>Здесь </a:t>
            </a:r>
            <a:r>
              <a:rPr lang="ru-RU" b="1" i="1" dirty="0"/>
              <a:t>впервые возникает сложившаяся группа с от­четливо выраженным чувством «мы»</a:t>
            </a:r>
            <a:r>
              <a:rPr lang="ru-RU" dirty="0"/>
              <a:t>.</a:t>
            </a:r>
          </a:p>
          <a:p>
            <a:r>
              <a:rPr lang="ru-RU" b="1" i="1" dirty="0"/>
              <a:t>3 этап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/>
              <a:t>нормирование деятельности</a:t>
            </a:r>
            <a:r>
              <a:rPr lang="ru-RU" dirty="0"/>
              <a:t> </a:t>
            </a:r>
          </a:p>
          <a:p>
            <a:r>
              <a:rPr lang="ru-RU" b="1" i="1" dirty="0"/>
              <a:t>4 этап:</a:t>
            </a:r>
            <a:r>
              <a:rPr lang="ru-RU" dirty="0"/>
              <a:t> </a:t>
            </a:r>
            <a:r>
              <a:rPr lang="ru-RU" dirty="0" smtClean="0"/>
              <a:t>функционирование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77252" y="628763"/>
            <a:ext cx="8229600" cy="21068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rgbClr val="00B0F0"/>
                </a:solidFill>
              </a:rPr>
              <a:t>Этапы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формирования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команд</a:t>
            </a:r>
            <a:r>
              <a:rPr lang="ru-RU" dirty="0">
                <a:solidFill>
                  <a:srgbClr val="00B0F0"/>
                </a:solidFill>
              </a:rPr>
              <a:t>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6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Комплектование</a:t>
            </a:r>
            <a:r>
              <a:rPr lang="ru-RU" dirty="0"/>
              <a:t>/</a:t>
            </a:r>
            <a:r>
              <a:rPr lang="ru-RU" dirty="0" err="1"/>
              <a:t>переукомплектование</a:t>
            </a:r>
            <a:endParaRPr lang="ru-RU" dirty="0"/>
          </a:p>
          <a:p>
            <a:r>
              <a:rPr lang="ru-RU" dirty="0"/>
              <a:t>Знакомство/углубление знакомства</a:t>
            </a:r>
          </a:p>
          <a:p>
            <a:r>
              <a:rPr lang="ru-RU" dirty="0" err="1"/>
              <a:t>Институализация</a:t>
            </a:r>
            <a:endParaRPr lang="ru-RU" dirty="0"/>
          </a:p>
          <a:p>
            <a:r>
              <a:rPr lang="ru-RU" dirty="0"/>
              <a:t>Формирование общего видения</a:t>
            </a:r>
          </a:p>
          <a:p>
            <a:r>
              <a:rPr lang="ru-RU" dirty="0"/>
              <a:t>Позиционирование </a:t>
            </a:r>
          </a:p>
          <a:p>
            <a:r>
              <a:rPr lang="ru-RU" dirty="0"/>
              <a:t>Планирование первого шага</a:t>
            </a:r>
          </a:p>
          <a:p>
            <a:r>
              <a:rPr lang="ru-RU" dirty="0"/>
              <a:t>Исполнение</a:t>
            </a:r>
          </a:p>
          <a:p>
            <a:r>
              <a:rPr lang="ru-RU" dirty="0"/>
              <a:t>Рефлексия</a:t>
            </a:r>
          </a:p>
          <a:p>
            <a:r>
              <a:rPr lang="ru-RU" dirty="0"/>
              <a:t>Формирование второго шага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Этапы формирования команды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(</a:t>
            </a:r>
            <a:r>
              <a:rPr lang="ru-RU" b="1" i="1" dirty="0">
                <a:solidFill>
                  <a:srgbClr val="00B0F0"/>
                </a:solidFill>
              </a:rPr>
              <a:t>Жуков Ю.М.)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96068" y="2787992"/>
            <a:ext cx="806694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80453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331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КОМАНДООБРАЗОВАНИЕ</vt:lpstr>
      <vt:lpstr>Презентация PowerPoint</vt:lpstr>
      <vt:lpstr>Что такое команда?</vt:lpstr>
      <vt:lpstr>Что такое команда?</vt:lpstr>
      <vt:lpstr>Какие команды бывают? </vt:lpstr>
      <vt:lpstr>Зачем организациям нужны команды? </vt:lpstr>
      <vt:lpstr>Этапы формирования команды   о</vt:lpstr>
      <vt:lpstr>Этапы формирования команды (Жуков Ю.М.)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Усанов Илья Геннадьевич</cp:lastModifiedBy>
  <cp:revision>36</cp:revision>
  <dcterms:created xsi:type="dcterms:W3CDTF">2020-09-30T10:36:11Z</dcterms:created>
  <dcterms:modified xsi:type="dcterms:W3CDTF">2021-03-31T23:33:39Z</dcterms:modified>
</cp:coreProperties>
</file>