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84" r:id="rId1"/>
  </p:sldMasterIdLst>
  <p:notesMasterIdLst>
    <p:notesMasterId r:id="rId35"/>
  </p:notesMasterIdLst>
  <p:sldIdLst>
    <p:sldId id="267" r:id="rId2"/>
    <p:sldId id="331" r:id="rId3"/>
    <p:sldId id="333" r:id="rId4"/>
    <p:sldId id="330" r:id="rId5"/>
    <p:sldId id="295" r:id="rId6"/>
    <p:sldId id="303" r:id="rId7"/>
    <p:sldId id="307" r:id="rId8"/>
    <p:sldId id="306" r:id="rId9"/>
    <p:sldId id="304" r:id="rId10"/>
    <p:sldId id="309" r:id="rId11"/>
    <p:sldId id="310" r:id="rId12"/>
    <p:sldId id="312" r:id="rId13"/>
    <p:sldId id="311" r:id="rId14"/>
    <p:sldId id="313" r:id="rId15"/>
    <p:sldId id="339" r:id="rId16"/>
    <p:sldId id="314" r:id="rId17"/>
    <p:sldId id="315" r:id="rId18"/>
    <p:sldId id="316" r:id="rId19"/>
    <p:sldId id="317" r:id="rId20"/>
    <p:sldId id="318" r:id="rId21"/>
    <p:sldId id="320" r:id="rId22"/>
    <p:sldId id="321" r:id="rId23"/>
    <p:sldId id="322" r:id="rId24"/>
    <p:sldId id="323" r:id="rId25"/>
    <p:sldId id="324" r:id="rId26"/>
    <p:sldId id="325" r:id="rId27"/>
    <p:sldId id="328" r:id="rId28"/>
    <p:sldId id="326" r:id="rId29"/>
    <p:sldId id="327" r:id="rId30"/>
    <p:sldId id="329" r:id="rId31"/>
    <p:sldId id="336" r:id="rId32"/>
    <p:sldId id="337" r:id="rId33"/>
    <p:sldId id="338" r:id="rId3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E4F8E4"/>
    <a:srgbClr val="575756"/>
    <a:srgbClr val="6B6B6B"/>
    <a:srgbClr val="1976D2"/>
    <a:srgbClr val="F1F4F9"/>
    <a:srgbClr val="B2B3B3"/>
    <a:srgbClr val="1166AE"/>
    <a:srgbClr val="0D8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26" autoAdjust="0"/>
    <p:restoredTop sz="94971" autoAdjust="0"/>
  </p:normalViewPr>
  <p:slideViewPr>
    <p:cSldViewPr snapToGrid="0">
      <p:cViewPr varScale="1">
        <p:scale>
          <a:sx n="107" d="100"/>
          <a:sy n="107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8FC455-A17C-4455-856F-0D95CFF945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E8A4CE-3556-41E4-8A5F-B9E12DE45733}">
      <dgm:prSet phldrT="[Текст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b="1" i="0" dirty="0" smtClean="0"/>
            <a:t>  ЭЛЕКТРОННЫЕ ОБРАЗОВАТЕЛЬНЫЕ РЕСУРСЫ</a:t>
          </a:r>
          <a:endParaRPr lang="ru-RU" b="1" i="0" dirty="0"/>
        </a:p>
      </dgm:t>
    </dgm:pt>
    <dgm:pt modelId="{C461ACEA-6580-4495-96A7-35A665F56249}" type="parTrans" cxnId="{97CDB790-696F-4430-BEC7-5BE3CAE51D3D}">
      <dgm:prSet/>
      <dgm:spPr/>
      <dgm:t>
        <a:bodyPr/>
        <a:lstStyle/>
        <a:p>
          <a:endParaRPr lang="ru-RU"/>
        </a:p>
      </dgm:t>
    </dgm:pt>
    <dgm:pt modelId="{97C8AD10-D227-4AEB-A048-7F35E0174BA3}" type="sibTrans" cxnId="{97CDB790-696F-4430-BEC7-5BE3CAE51D3D}">
      <dgm:prSet/>
      <dgm:spPr/>
      <dgm:t>
        <a:bodyPr/>
        <a:lstStyle/>
        <a:p>
          <a:endParaRPr lang="ru-RU"/>
        </a:p>
      </dgm:t>
    </dgm:pt>
    <dgm:pt modelId="{E81B8EDD-7B49-4828-A37E-A71EB60D348E}">
      <dgm:prSet phldrT="[Текст]"/>
      <dgm:spPr>
        <a:solidFill>
          <a:schemeClr val="accent1"/>
        </a:solidFill>
      </dgm:spPr>
      <dgm:t>
        <a:bodyPr/>
        <a:lstStyle/>
        <a:p>
          <a:r>
            <a:rPr lang="ru-RU" b="1" dirty="0" smtClean="0"/>
            <a:t>  ПРОФЕССИОНАЛЬНЫЕ БАЗЫ ДАННЫХ, ИНТЕРНЕТ-РЕСУРСЫ, ИСС</a:t>
          </a:r>
          <a:endParaRPr lang="ru-RU" b="1" dirty="0"/>
        </a:p>
      </dgm:t>
    </dgm:pt>
    <dgm:pt modelId="{1C0C0E8E-F868-452F-96EC-6649AED25E16}" type="parTrans" cxnId="{42E66380-74D0-4018-BC5C-F7B9026A8EB3}">
      <dgm:prSet/>
      <dgm:spPr/>
      <dgm:t>
        <a:bodyPr/>
        <a:lstStyle/>
        <a:p>
          <a:endParaRPr lang="ru-RU"/>
        </a:p>
      </dgm:t>
    </dgm:pt>
    <dgm:pt modelId="{88A8A843-703D-4D81-8B75-460952110D6F}" type="sibTrans" cxnId="{42E66380-74D0-4018-BC5C-F7B9026A8EB3}">
      <dgm:prSet/>
      <dgm:spPr/>
      <dgm:t>
        <a:bodyPr/>
        <a:lstStyle/>
        <a:p>
          <a:endParaRPr lang="ru-RU"/>
        </a:p>
      </dgm:t>
    </dgm:pt>
    <dgm:pt modelId="{2E772D95-ADB8-44EF-B848-847F9EAED36E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b="1" dirty="0" smtClean="0"/>
            <a:t>  ВИРТУАЛЬНАЯ СПРАВОЧНАЯ СЛУЖБА</a:t>
          </a:r>
          <a:endParaRPr lang="ru-RU" b="1" dirty="0"/>
        </a:p>
      </dgm:t>
    </dgm:pt>
    <dgm:pt modelId="{21A13C96-A2E1-4841-89DE-7794743C0DAF}" type="parTrans" cxnId="{DAF14E48-34CD-43A5-8D28-43C3E72247C5}">
      <dgm:prSet/>
      <dgm:spPr/>
      <dgm:t>
        <a:bodyPr/>
        <a:lstStyle/>
        <a:p>
          <a:endParaRPr lang="ru-RU"/>
        </a:p>
      </dgm:t>
    </dgm:pt>
    <dgm:pt modelId="{82A6F0EF-F99A-4C4C-9E1D-D26C8962A0F1}" type="sibTrans" cxnId="{DAF14E48-34CD-43A5-8D28-43C3E72247C5}">
      <dgm:prSet/>
      <dgm:spPr/>
      <dgm:t>
        <a:bodyPr/>
        <a:lstStyle/>
        <a:p>
          <a:endParaRPr lang="ru-RU"/>
        </a:p>
      </dgm:t>
    </dgm:pt>
    <dgm:pt modelId="{A717C2E8-7EAE-4E23-A9E2-4478CE6CF919}">
      <dgm:prSet/>
      <dgm:spPr/>
      <dgm:t>
        <a:bodyPr/>
        <a:lstStyle/>
        <a:p>
          <a:r>
            <a:rPr lang="ru-RU" b="1" dirty="0" smtClean="0"/>
            <a:t>  КРАЕВЕДЕНИЕ</a:t>
          </a:r>
          <a:endParaRPr lang="ru-RU" b="1" dirty="0"/>
        </a:p>
      </dgm:t>
    </dgm:pt>
    <dgm:pt modelId="{037A035F-20A5-46A6-92BF-84EF17E825DB}" type="parTrans" cxnId="{ACF84786-3AC3-414D-AD5F-5B3DF784DF59}">
      <dgm:prSet/>
      <dgm:spPr/>
      <dgm:t>
        <a:bodyPr/>
        <a:lstStyle/>
        <a:p>
          <a:endParaRPr lang="ru-RU"/>
        </a:p>
      </dgm:t>
    </dgm:pt>
    <dgm:pt modelId="{4231AB3F-82D3-433A-9F16-33DA27324784}" type="sibTrans" cxnId="{ACF84786-3AC3-414D-AD5F-5B3DF784DF59}">
      <dgm:prSet/>
      <dgm:spPr/>
      <dgm:t>
        <a:bodyPr/>
        <a:lstStyle/>
        <a:p>
          <a:endParaRPr lang="ru-RU"/>
        </a:p>
      </dgm:t>
    </dgm:pt>
    <dgm:pt modelId="{DDFB9575-072A-47AD-B4B3-A507DED2E3AD}">
      <dgm:prSet/>
      <dgm:spPr>
        <a:solidFill>
          <a:schemeClr val="accent1"/>
        </a:solidFill>
      </dgm:spPr>
      <dgm:t>
        <a:bodyPr/>
        <a:lstStyle/>
        <a:p>
          <a:r>
            <a:rPr lang="ru-RU" b="1" dirty="0" smtClean="0"/>
            <a:t>  ВЫСТАВКИ</a:t>
          </a:r>
          <a:endParaRPr lang="ru-RU" b="1" dirty="0"/>
        </a:p>
      </dgm:t>
    </dgm:pt>
    <dgm:pt modelId="{70C38C48-B17A-4B50-8080-09410B3B0EB0}" type="parTrans" cxnId="{78D0DD53-BE09-44FF-969A-933E91E68296}">
      <dgm:prSet/>
      <dgm:spPr/>
      <dgm:t>
        <a:bodyPr/>
        <a:lstStyle/>
        <a:p>
          <a:endParaRPr lang="ru-RU"/>
        </a:p>
      </dgm:t>
    </dgm:pt>
    <dgm:pt modelId="{4F2F6F2C-F307-460E-BA0B-A9ED9D7F4846}" type="sibTrans" cxnId="{78D0DD53-BE09-44FF-969A-933E91E68296}">
      <dgm:prSet/>
      <dgm:spPr/>
      <dgm:t>
        <a:bodyPr/>
        <a:lstStyle/>
        <a:p>
          <a:endParaRPr lang="ru-RU"/>
        </a:p>
      </dgm:t>
    </dgm:pt>
    <dgm:pt modelId="{13E8FC16-E587-4DB1-9EDE-5E883F077E51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b="1" dirty="0" smtClean="0"/>
            <a:t>  ЛИТЕРАТУРНЫЙ КАЛЕНДАРЬ; ПРЕЗЕНТАЦИИ О ПИСАТЕЛЯХ-ЮБИЛЯРАХ</a:t>
          </a:r>
          <a:endParaRPr lang="ru-RU" b="1" dirty="0"/>
        </a:p>
      </dgm:t>
    </dgm:pt>
    <dgm:pt modelId="{B8260212-214D-4F84-B9F3-216F11D26A7A}" type="parTrans" cxnId="{41DCD3ED-9602-43F9-AEBE-FF72D532F886}">
      <dgm:prSet/>
      <dgm:spPr/>
      <dgm:t>
        <a:bodyPr/>
        <a:lstStyle/>
        <a:p>
          <a:endParaRPr lang="ru-RU"/>
        </a:p>
      </dgm:t>
    </dgm:pt>
    <dgm:pt modelId="{9506BA0E-0D9E-4D25-B256-585BCFC542CD}" type="sibTrans" cxnId="{41DCD3ED-9602-43F9-AEBE-FF72D532F886}">
      <dgm:prSet/>
      <dgm:spPr/>
      <dgm:t>
        <a:bodyPr/>
        <a:lstStyle/>
        <a:p>
          <a:endParaRPr lang="ru-RU"/>
        </a:p>
      </dgm:t>
    </dgm:pt>
    <dgm:pt modelId="{EB7F632A-75DC-4F3B-B721-4CB9F904F9C5}" type="pres">
      <dgm:prSet presAssocID="{3A8FC455-A17C-4455-856F-0D95CFF945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0FEFC1-7B43-427C-B35B-8B8FA0E1EEE8}" type="pres">
      <dgm:prSet presAssocID="{26E8A4CE-3556-41E4-8A5F-B9E12DE45733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86ED9B-F36B-483C-964F-2861E08DF6DC}" type="pres">
      <dgm:prSet presAssocID="{97C8AD10-D227-4AEB-A048-7F35E0174BA3}" presName="spacer" presStyleCnt="0"/>
      <dgm:spPr/>
    </dgm:pt>
    <dgm:pt modelId="{99A36C99-92DC-4093-87A2-6E0E7EF23602}" type="pres">
      <dgm:prSet presAssocID="{E81B8EDD-7B49-4828-A37E-A71EB60D348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18B351-FD69-48EB-B311-04E5277BA3BE}" type="pres">
      <dgm:prSet presAssocID="{88A8A843-703D-4D81-8B75-460952110D6F}" presName="spacer" presStyleCnt="0"/>
      <dgm:spPr/>
    </dgm:pt>
    <dgm:pt modelId="{2BCBE9B9-5265-4926-BE1A-0CBD756C11BB}" type="pres">
      <dgm:prSet presAssocID="{2E772D95-ADB8-44EF-B848-847F9EAED36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C5C9B-1495-4B84-9624-8CBBD3190024}" type="pres">
      <dgm:prSet presAssocID="{82A6F0EF-F99A-4C4C-9E1D-D26C8962A0F1}" presName="spacer" presStyleCnt="0"/>
      <dgm:spPr/>
    </dgm:pt>
    <dgm:pt modelId="{5D6205F8-39D7-4E47-A7AE-5FED9D2E469A}" type="pres">
      <dgm:prSet presAssocID="{DDFB9575-072A-47AD-B4B3-A507DED2E3A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186D7-3EEB-44E8-B866-E54AFBF2A418}" type="pres">
      <dgm:prSet presAssocID="{4F2F6F2C-F307-460E-BA0B-A9ED9D7F4846}" presName="spacer" presStyleCnt="0"/>
      <dgm:spPr/>
    </dgm:pt>
    <dgm:pt modelId="{118BA7F3-11C8-4959-8816-0DD82558E605}" type="pres">
      <dgm:prSet presAssocID="{13E8FC16-E587-4DB1-9EDE-5E883F077E5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351BD1-635F-4719-BEFE-62593F58F202}" type="pres">
      <dgm:prSet presAssocID="{9506BA0E-0D9E-4D25-B256-585BCFC542CD}" presName="spacer" presStyleCnt="0"/>
      <dgm:spPr/>
    </dgm:pt>
    <dgm:pt modelId="{60987FEA-AF49-4A1C-8872-E7C2E8B4B636}" type="pres">
      <dgm:prSet presAssocID="{A717C2E8-7EAE-4E23-A9E2-4478CE6CF91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DCD3ED-9602-43F9-AEBE-FF72D532F886}" srcId="{3A8FC455-A17C-4455-856F-0D95CFF9450D}" destId="{13E8FC16-E587-4DB1-9EDE-5E883F077E51}" srcOrd="4" destOrd="0" parTransId="{B8260212-214D-4F84-B9F3-216F11D26A7A}" sibTransId="{9506BA0E-0D9E-4D25-B256-585BCFC542CD}"/>
    <dgm:cxn modelId="{6EA02FFB-2020-4E72-824D-39D21D002463}" type="presOf" srcId="{26E8A4CE-3556-41E4-8A5F-B9E12DE45733}" destId="{1D0FEFC1-7B43-427C-B35B-8B8FA0E1EEE8}" srcOrd="0" destOrd="0" presId="urn:microsoft.com/office/officeart/2005/8/layout/vList2"/>
    <dgm:cxn modelId="{BDF904EA-E7EC-494E-92F3-BD43FE14FCF9}" type="presOf" srcId="{DDFB9575-072A-47AD-B4B3-A507DED2E3AD}" destId="{5D6205F8-39D7-4E47-A7AE-5FED9D2E469A}" srcOrd="0" destOrd="0" presId="urn:microsoft.com/office/officeart/2005/8/layout/vList2"/>
    <dgm:cxn modelId="{7D53B70D-8315-46BB-84D4-564A2F76C9D5}" type="presOf" srcId="{2E772D95-ADB8-44EF-B848-847F9EAED36E}" destId="{2BCBE9B9-5265-4926-BE1A-0CBD756C11BB}" srcOrd="0" destOrd="0" presId="urn:microsoft.com/office/officeart/2005/8/layout/vList2"/>
    <dgm:cxn modelId="{20984FA2-66EF-4707-8850-7B01C36D9AB7}" type="presOf" srcId="{3A8FC455-A17C-4455-856F-0D95CFF9450D}" destId="{EB7F632A-75DC-4F3B-B721-4CB9F904F9C5}" srcOrd="0" destOrd="0" presId="urn:microsoft.com/office/officeart/2005/8/layout/vList2"/>
    <dgm:cxn modelId="{42E66380-74D0-4018-BC5C-F7B9026A8EB3}" srcId="{3A8FC455-A17C-4455-856F-0D95CFF9450D}" destId="{E81B8EDD-7B49-4828-A37E-A71EB60D348E}" srcOrd="1" destOrd="0" parTransId="{1C0C0E8E-F868-452F-96EC-6649AED25E16}" sibTransId="{88A8A843-703D-4D81-8B75-460952110D6F}"/>
    <dgm:cxn modelId="{F3F8EA47-2C13-4241-B510-CE34E8CA5F43}" type="presOf" srcId="{A717C2E8-7EAE-4E23-A9E2-4478CE6CF919}" destId="{60987FEA-AF49-4A1C-8872-E7C2E8B4B636}" srcOrd="0" destOrd="0" presId="urn:microsoft.com/office/officeart/2005/8/layout/vList2"/>
    <dgm:cxn modelId="{78D0DD53-BE09-44FF-969A-933E91E68296}" srcId="{3A8FC455-A17C-4455-856F-0D95CFF9450D}" destId="{DDFB9575-072A-47AD-B4B3-A507DED2E3AD}" srcOrd="3" destOrd="0" parTransId="{70C38C48-B17A-4B50-8080-09410B3B0EB0}" sibTransId="{4F2F6F2C-F307-460E-BA0B-A9ED9D7F4846}"/>
    <dgm:cxn modelId="{56A0837C-AB38-410A-8862-9E30A32E1999}" type="presOf" srcId="{E81B8EDD-7B49-4828-A37E-A71EB60D348E}" destId="{99A36C99-92DC-4093-87A2-6E0E7EF23602}" srcOrd="0" destOrd="0" presId="urn:microsoft.com/office/officeart/2005/8/layout/vList2"/>
    <dgm:cxn modelId="{30CCD71C-8607-4B78-B5FD-84754985FD3B}" type="presOf" srcId="{13E8FC16-E587-4DB1-9EDE-5E883F077E51}" destId="{118BA7F3-11C8-4959-8816-0DD82558E605}" srcOrd="0" destOrd="0" presId="urn:microsoft.com/office/officeart/2005/8/layout/vList2"/>
    <dgm:cxn modelId="{97CDB790-696F-4430-BEC7-5BE3CAE51D3D}" srcId="{3A8FC455-A17C-4455-856F-0D95CFF9450D}" destId="{26E8A4CE-3556-41E4-8A5F-B9E12DE45733}" srcOrd="0" destOrd="0" parTransId="{C461ACEA-6580-4495-96A7-35A665F56249}" sibTransId="{97C8AD10-D227-4AEB-A048-7F35E0174BA3}"/>
    <dgm:cxn modelId="{ACF84786-3AC3-414D-AD5F-5B3DF784DF59}" srcId="{3A8FC455-A17C-4455-856F-0D95CFF9450D}" destId="{A717C2E8-7EAE-4E23-A9E2-4478CE6CF919}" srcOrd="5" destOrd="0" parTransId="{037A035F-20A5-46A6-92BF-84EF17E825DB}" sibTransId="{4231AB3F-82D3-433A-9F16-33DA27324784}"/>
    <dgm:cxn modelId="{DAF14E48-34CD-43A5-8D28-43C3E72247C5}" srcId="{3A8FC455-A17C-4455-856F-0D95CFF9450D}" destId="{2E772D95-ADB8-44EF-B848-847F9EAED36E}" srcOrd="2" destOrd="0" parTransId="{21A13C96-A2E1-4841-89DE-7794743C0DAF}" sibTransId="{82A6F0EF-F99A-4C4C-9E1D-D26C8962A0F1}"/>
    <dgm:cxn modelId="{5475CF66-3DED-4792-AA54-CA7E4E7AF590}" type="presParOf" srcId="{EB7F632A-75DC-4F3B-B721-4CB9F904F9C5}" destId="{1D0FEFC1-7B43-427C-B35B-8B8FA0E1EEE8}" srcOrd="0" destOrd="0" presId="urn:microsoft.com/office/officeart/2005/8/layout/vList2"/>
    <dgm:cxn modelId="{B1D489E7-8CE9-46FD-8DF9-A6F8583FDD5A}" type="presParOf" srcId="{EB7F632A-75DC-4F3B-B721-4CB9F904F9C5}" destId="{F186ED9B-F36B-483C-964F-2861E08DF6DC}" srcOrd="1" destOrd="0" presId="urn:microsoft.com/office/officeart/2005/8/layout/vList2"/>
    <dgm:cxn modelId="{22A733C3-6C85-4198-A93D-557359AA00D1}" type="presParOf" srcId="{EB7F632A-75DC-4F3B-B721-4CB9F904F9C5}" destId="{99A36C99-92DC-4093-87A2-6E0E7EF23602}" srcOrd="2" destOrd="0" presId="urn:microsoft.com/office/officeart/2005/8/layout/vList2"/>
    <dgm:cxn modelId="{3C8454EE-F038-4F4C-BEAD-BFA01559531D}" type="presParOf" srcId="{EB7F632A-75DC-4F3B-B721-4CB9F904F9C5}" destId="{2018B351-FD69-48EB-B311-04E5277BA3BE}" srcOrd="3" destOrd="0" presId="urn:microsoft.com/office/officeart/2005/8/layout/vList2"/>
    <dgm:cxn modelId="{54081F9E-48C4-4A1C-BE0E-C5DCDB68C0A6}" type="presParOf" srcId="{EB7F632A-75DC-4F3B-B721-4CB9F904F9C5}" destId="{2BCBE9B9-5265-4926-BE1A-0CBD756C11BB}" srcOrd="4" destOrd="0" presId="urn:microsoft.com/office/officeart/2005/8/layout/vList2"/>
    <dgm:cxn modelId="{13648B56-A59D-4D04-95F6-519DE48C6AA3}" type="presParOf" srcId="{EB7F632A-75DC-4F3B-B721-4CB9F904F9C5}" destId="{92FC5C9B-1495-4B84-9624-8CBBD3190024}" srcOrd="5" destOrd="0" presId="urn:microsoft.com/office/officeart/2005/8/layout/vList2"/>
    <dgm:cxn modelId="{EA92A9AE-8EBC-41D2-B0E6-A9782F32A042}" type="presParOf" srcId="{EB7F632A-75DC-4F3B-B721-4CB9F904F9C5}" destId="{5D6205F8-39D7-4E47-A7AE-5FED9D2E469A}" srcOrd="6" destOrd="0" presId="urn:microsoft.com/office/officeart/2005/8/layout/vList2"/>
    <dgm:cxn modelId="{342E7D23-C79B-4B9D-A02C-A3B06E276832}" type="presParOf" srcId="{EB7F632A-75DC-4F3B-B721-4CB9F904F9C5}" destId="{004186D7-3EEB-44E8-B866-E54AFBF2A418}" srcOrd="7" destOrd="0" presId="urn:microsoft.com/office/officeart/2005/8/layout/vList2"/>
    <dgm:cxn modelId="{55679A10-BA59-4A8C-8AFA-A0C491151634}" type="presParOf" srcId="{EB7F632A-75DC-4F3B-B721-4CB9F904F9C5}" destId="{118BA7F3-11C8-4959-8816-0DD82558E605}" srcOrd="8" destOrd="0" presId="urn:microsoft.com/office/officeart/2005/8/layout/vList2"/>
    <dgm:cxn modelId="{E3ADE296-CB8F-4A77-9B43-1AE6AAFC0CC3}" type="presParOf" srcId="{EB7F632A-75DC-4F3B-B721-4CB9F904F9C5}" destId="{D5351BD1-635F-4719-BEFE-62593F58F202}" srcOrd="9" destOrd="0" presId="urn:microsoft.com/office/officeart/2005/8/layout/vList2"/>
    <dgm:cxn modelId="{3B7D2ABF-77AB-49AF-8CFA-BD5B7AA45B69}" type="presParOf" srcId="{EB7F632A-75DC-4F3B-B721-4CB9F904F9C5}" destId="{60987FEA-AF49-4A1C-8872-E7C2E8B4B63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FEFC1-7B43-427C-B35B-8B8FA0E1EEE8}">
      <dsp:nvSpPr>
        <dsp:cNvPr id="0" name=""/>
        <dsp:cNvSpPr/>
      </dsp:nvSpPr>
      <dsp:spPr>
        <a:xfrm>
          <a:off x="0" y="32495"/>
          <a:ext cx="6533965" cy="383760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/>
            <a:t>  ЭЛЕКТРОННЫЕ ОБРАЗОВАТЕЛЬНЫЕ РЕСУРСЫ</a:t>
          </a:r>
          <a:endParaRPr lang="ru-RU" sz="1600" b="1" i="0" kern="1200" dirty="0"/>
        </a:p>
      </dsp:txBody>
      <dsp:txXfrm>
        <a:off x="18734" y="51229"/>
        <a:ext cx="6496497" cy="346292"/>
      </dsp:txXfrm>
    </dsp:sp>
    <dsp:sp modelId="{99A36C99-92DC-4093-87A2-6E0E7EF23602}">
      <dsp:nvSpPr>
        <dsp:cNvPr id="0" name=""/>
        <dsp:cNvSpPr/>
      </dsp:nvSpPr>
      <dsp:spPr>
        <a:xfrm>
          <a:off x="0" y="462335"/>
          <a:ext cx="6533965" cy="38376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  ПРОФЕССИОНАЛЬНЫЕ БАЗЫ ДАННЫХ, ИНТЕРНЕТ-РЕСУРСЫ, ИСС</a:t>
          </a:r>
          <a:endParaRPr lang="ru-RU" sz="1600" b="1" kern="1200" dirty="0"/>
        </a:p>
      </dsp:txBody>
      <dsp:txXfrm>
        <a:off x="18734" y="481069"/>
        <a:ext cx="6496497" cy="346292"/>
      </dsp:txXfrm>
    </dsp:sp>
    <dsp:sp modelId="{2BCBE9B9-5265-4926-BE1A-0CBD756C11BB}">
      <dsp:nvSpPr>
        <dsp:cNvPr id="0" name=""/>
        <dsp:cNvSpPr/>
      </dsp:nvSpPr>
      <dsp:spPr>
        <a:xfrm>
          <a:off x="0" y="892175"/>
          <a:ext cx="6533965" cy="383760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  ВИРТУАЛЬНАЯ СПРАВОЧНАЯ СЛУЖБА</a:t>
          </a:r>
          <a:endParaRPr lang="ru-RU" sz="1600" b="1" kern="1200" dirty="0"/>
        </a:p>
      </dsp:txBody>
      <dsp:txXfrm>
        <a:off x="18734" y="910909"/>
        <a:ext cx="6496497" cy="346292"/>
      </dsp:txXfrm>
    </dsp:sp>
    <dsp:sp modelId="{5D6205F8-39D7-4E47-A7AE-5FED9D2E469A}">
      <dsp:nvSpPr>
        <dsp:cNvPr id="0" name=""/>
        <dsp:cNvSpPr/>
      </dsp:nvSpPr>
      <dsp:spPr>
        <a:xfrm>
          <a:off x="0" y="1322015"/>
          <a:ext cx="6533965" cy="38376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  ВЫСТАВКИ</a:t>
          </a:r>
          <a:endParaRPr lang="ru-RU" sz="1600" b="1" kern="1200" dirty="0"/>
        </a:p>
      </dsp:txBody>
      <dsp:txXfrm>
        <a:off x="18734" y="1340749"/>
        <a:ext cx="6496497" cy="346292"/>
      </dsp:txXfrm>
    </dsp:sp>
    <dsp:sp modelId="{118BA7F3-11C8-4959-8816-0DD82558E605}">
      <dsp:nvSpPr>
        <dsp:cNvPr id="0" name=""/>
        <dsp:cNvSpPr/>
      </dsp:nvSpPr>
      <dsp:spPr>
        <a:xfrm>
          <a:off x="0" y="1751855"/>
          <a:ext cx="6533965" cy="383760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  ЛИТЕРАТУРНЫЙ КАЛЕНДАРЬ; ПРЕЗЕНТАЦИИ О ПИСАТЕЛЯХ-ЮБИЛЯРАХ</a:t>
          </a:r>
          <a:endParaRPr lang="ru-RU" sz="1600" b="1" kern="1200" dirty="0"/>
        </a:p>
      </dsp:txBody>
      <dsp:txXfrm>
        <a:off x="18734" y="1770589"/>
        <a:ext cx="6496497" cy="346292"/>
      </dsp:txXfrm>
    </dsp:sp>
    <dsp:sp modelId="{60987FEA-AF49-4A1C-8872-E7C2E8B4B636}">
      <dsp:nvSpPr>
        <dsp:cNvPr id="0" name=""/>
        <dsp:cNvSpPr/>
      </dsp:nvSpPr>
      <dsp:spPr>
        <a:xfrm>
          <a:off x="0" y="2181695"/>
          <a:ext cx="6533965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  КРАЕВЕДЕНИЕ</a:t>
          </a:r>
          <a:endParaRPr lang="ru-RU" sz="1600" b="1" kern="1200" dirty="0"/>
        </a:p>
      </dsp:txBody>
      <dsp:txXfrm>
        <a:off x="18734" y="2200429"/>
        <a:ext cx="6496497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AA2EF-E4D3-4A59-A7A9-60577796014D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E1BC3-8956-4108-A2DF-9E166E5FF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53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845579"/>
            <a:ext cx="9144000" cy="873492"/>
          </a:xfrm>
        </p:spPr>
        <p:txBody>
          <a:bodyPr anchor="b">
            <a:normAutofit/>
          </a:bodyPr>
          <a:lstStyle>
            <a:lvl1pPr algn="ctr">
              <a:defRPr sz="3600" b="1" baseline="0">
                <a:solidFill>
                  <a:srgbClr val="1976D2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2893429"/>
            <a:ext cx="9144000" cy="507498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75756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Автор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064328"/>
      </p:ext>
    </p:extLst>
  </p:cSld>
  <p:clrMapOvr>
    <a:masterClrMapping/>
  </p:clrMapOvr>
  <p:transition advClick="0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490174" y="0"/>
            <a:ext cx="5434885" cy="1056069"/>
          </a:xfrm>
        </p:spPr>
        <p:txBody>
          <a:bodyPr>
            <a:normAutofit/>
          </a:bodyPr>
          <a:lstStyle>
            <a:lvl1pPr algn="r">
              <a:defRPr sz="2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398463" y="1609725"/>
            <a:ext cx="8423275" cy="4275138"/>
          </a:xfr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4"/>
          </p:nvPr>
        </p:nvSpPr>
        <p:spPr>
          <a:xfrm>
            <a:off x="216541" y="6423463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749220"/>
      </p:ext>
    </p:extLst>
  </p:cSld>
  <p:clrMapOvr>
    <a:masterClrMapping/>
  </p:clrMapOvr>
  <p:transition advClick="0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рисунок_подрисуноч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490174" y="0"/>
            <a:ext cx="5486401" cy="1056069"/>
          </a:xfrm>
        </p:spPr>
        <p:txBody>
          <a:bodyPr>
            <a:normAutofit/>
          </a:bodyPr>
          <a:lstStyle>
            <a:lvl1pPr algn="r">
              <a:defRPr sz="2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488950" y="1506538"/>
            <a:ext cx="8153400" cy="3760787"/>
          </a:xfr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488950" y="5395913"/>
            <a:ext cx="8153400" cy="579437"/>
          </a:xfrm>
        </p:spPr>
        <p:txBody>
          <a:bodyPr anchor="ctr"/>
          <a:lstStyle>
            <a:lvl4pPr marL="0" indent="0" algn="ctr">
              <a:spcBef>
                <a:spcPts val="0"/>
              </a:spcBef>
              <a:buFontTx/>
              <a:buNone/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4pPr>
          </a:lstStyle>
          <a:p>
            <a:pPr lvl="3"/>
            <a:r>
              <a:rPr lang="ru-RU" dirty="0"/>
              <a:t>Подрисуночная надпись</a:t>
            </a:r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5"/>
          </p:nvPr>
        </p:nvSpPr>
        <p:spPr>
          <a:xfrm>
            <a:off x="216541" y="6415074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745036"/>
      </p:ext>
    </p:extLst>
  </p:cSld>
  <p:clrMapOvr>
    <a:masterClrMapping/>
  </p:clrMapOvr>
  <p:transition advClick="0" advTm="10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диаграмма_название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490174" y="0"/>
            <a:ext cx="5447764" cy="1068947"/>
          </a:xfrm>
        </p:spPr>
        <p:txBody>
          <a:bodyPr>
            <a:normAutofit/>
          </a:bodyPr>
          <a:lstStyle>
            <a:lvl1pPr algn="r">
              <a:defRPr sz="2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7" name="Диаграмма 6"/>
          <p:cNvSpPr>
            <a:spLocks noGrp="1"/>
          </p:cNvSpPr>
          <p:nvPr>
            <p:ph type="chart" sz="quarter" idx="10"/>
          </p:nvPr>
        </p:nvSpPr>
        <p:spPr>
          <a:xfrm>
            <a:off x="373063" y="1519237"/>
            <a:ext cx="8385175" cy="3748221"/>
          </a:xfr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373063" y="5395913"/>
            <a:ext cx="8385175" cy="579437"/>
          </a:xfrm>
        </p:spPr>
        <p:txBody>
          <a:bodyPr anchor="ctr"/>
          <a:lstStyle>
            <a:lvl4pPr marL="0" indent="0" algn="ctr">
              <a:spcBef>
                <a:spcPts val="0"/>
              </a:spcBef>
              <a:buFontTx/>
              <a:buNone/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4pPr>
          </a:lstStyle>
          <a:p>
            <a:pPr lvl="3"/>
            <a:r>
              <a:rPr lang="ru-RU" dirty="0"/>
              <a:t>Название диаграммы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>
          <a:xfrm>
            <a:off x="216541" y="6415074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968644"/>
      </p:ext>
    </p:extLst>
  </p:cSld>
  <p:clrMapOvr>
    <a:masterClrMapping/>
  </p:clrMapOvr>
  <p:transition advClick="0" advTm="10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таблица_название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477295" y="0"/>
            <a:ext cx="5447763" cy="1043189"/>
          </a:xfrm>
        </p:spPr>
        <p:txBody>
          <a:bodyPr>
            <a:normAutofit/>
          </a:bodyPr>
          <a:lstStyle>
            <a:lvl1pPr algn="r">
              <a:defRPr sz="2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7" name="Таблица 6"/>
          <p:cNvSpPr>
            <a:spLocks noGrp="1"/>
          </p:cNvSpPr>
          <p:nvPr>
            <p:ph type="tbl" sz="quarter" idx="10"/>
          </p:nvPr>
        </p:nvSpPr>
        <p:spPr>
          <a:xfrm>
            <a:off x="269875" y="1479551"/>
            <a:ext cx="8655050" cy="3916362"/>
          </a:xfr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269875" y="5395913"/>
            <a:ext cx="8655050" cy="579437"/>
          </a:xfrm>
        </p:spPr>
        <p:txBody>
          <a:bodyPr anchor="ctr"/>
          <a:lstStyle>
            <a:lvl4pPr marL="0" indent="0" algn="ctr">
              <a:spcBef>
                <a:spcPts val="0"/>
              </a:spcBef>
              <a:buFontTx/>
              <a:buNone/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4pPr>
          </a:lstStyle>
          <a:p>
            <a:pPr lvl="3"/>
            <a:r>
              <a:rPr lang="ru-RU" dirty="0"/>
              <a:t>Название таблицы</a:t>
            </a: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3"/>
          </p:nvPr>
        </p:nvSpPr>
        <p:spPr>
          <a:xfrm>
            <a:off x="216541" y="6406685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543066"/>
      </p:ext>
    </p:extLst>
  </p:cSld>
  <p:clrMapOvr>
    <a:masterClrMapping/>
  </p:clrMapOvr>
  <p:transition advClick="0" advTm="10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рисунок SmartArt_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580326" y="0"/>
            <a:ext cx="5293218" cy="1056069"/>
          </a:xfrm>
        </p:spPr>
        <p:txBody>
          <a:bodyPr>
            <a:normAutofit/>
          </a:bodyPr>
          <a:lstStyle>
            <a:lvl1pPr algn="r">
              <a:defRPr sz="2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7" name="Рисунок SmartArt 6"/>
          <p:cNvSpPr>
            <a:spLocks noGrp="1"/>
          </p:cNvSpPr>
          <p:nvPr>
            <p:ph type="dgm" sz="quarter" idx="10"/>
          </p:nvPr>
        </p:nvSpPr>
        <p:spPr>
          <a:xfrm>
            <a:off x="257175" y="1506538"/>
            <a:ext cx="8616950" cy="3954462"/>
          </a:xfr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269875" y="5395913"/>
            <a:ext cx="8655050" cy="579437"/>
          </a:xfrm>
        </p:spPr>
        <p:txBody>
          <a:bodyPr anchor="ctr"/>
          <a:lstStyle>
            <a:lvl4pPr marL="0" indent="0" algn="ctr">
              <a:spcBef>
                <a:spcPts val="0"/>
              </a:spcBef>
              <a:buFontTx/>
              <a:buNone/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4pPr>
          </a:lstStyle>
          <a:p>
            <a:pPr lvl="3"/>
            <a:r>
              <a:rPr lang="ru-RU" dirty="0"/>
              <a:t>Название рисунка </a:t>
            </a:r>
            <a:r>
              <a:rPr lang="en-US" dirty="0"/>
              <a:t>SmartArt</a:t>
            </a:r>
            <a:endParaRPr lang="ru-RU" dirty="0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3"/>
          </p:nvPr>
        </p:nvSpPr>
        <p:spPr>
          <a:xfrm>
            <a:off x="216541" y="6406685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996410"/>
      </p:ext>
    </p:extLst>
  </p:cSld>
  <p:clrMapOvr>
    <a:masterClrMapping/>
  </p:clrMapOvr>
  <p:transition advClick="0" advTm="10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клип мультимеди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528810" y="0"/>
            <a:ext cx="5331855" cy="1056069"/>
          </a:xfrm>
        </p:spPr>
        <p:txBody>
          <a:bodyPr>
            <a:normAutofit/>
          </a:bodyPr>
          <a:lstStyle>
            <a:lvl1pPr algn="r">
              <a:defRPr sz="2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7" name="Мультимедиа 6"/>
          <p:cNvSpPr>
            <a:spLocks noGrp="1"/>
          </p:cNvSpPr>
          <p:nvPr>
            <p:ph type="media" sz="quarter" idx="13"/>
          </p:nvPr>
        </p:nvSpPr>
        <p:spPr>
          <a:xfrm>
            <a:off x="1" y="1249252"/>
            <a:ext cx="9144000" cy="4932474"/>
          </a:xfr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4"/>
          </p:nvPr>
        </p:nvSpPr>
        <p:spPr>
          <a:xfrm>
            <a:off x="216541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97604"/>
      </p:ext>
    </p:extLst>
  </p:cSld>
  <p:clrMapOvr>
    <a:masterClrMapping/>
  </p:clrMapOvr>
  <p:transition advClick="0" advTm="10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изображение из интерне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528810" y="0"/>
            <a:ext cx="5370491" cy="1056069"/>
          </a:xfrm>
        </p:spPr>
        <p:txBody>
          <a:bodyPr>
            <a:normAutofit/>
          </a:bodyPr>
          <a:lstStyle>
            <a:lvl1pPr algn="r">
              <a:defRPr sz="2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7" name="Место для изображения из Интернета 6"/>
          <p:cNvSpPr>
            <a:spLocks noGrp="1"/>
          </p:cNvSpPr>
          <p:nvPr>
            <p:ph type="clipArt" sz="quarter" idx="13"/>
          </p:nvPr>
        </p:nvSpPr>
        <p:spPr>
          <a:xfrm>
            <a:off x="296863" y="1468439"/>
            <a:ext cx="8499475" cy="4507358"/>
          </a:xfr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4"/>
          </p:nvPr>
        </p:nvSpPr>
        <p:spPr>
          <a:xfrm>
            <a:off x="216541" y="6415074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906714"/>
      </p:ext>
    </p:extLst>
  </p:cSld>
  <p:clrMapOvr>
    <a:masterClrMapping/>
  </p:clrMapOvr>
  <p:transition advClick="0" advTm="10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4"/>
          <p:cNvSpPr>
            <a:spLocks noGrp="1"/>
          </p:cNvSpPr>
          <p:nvPr>
            <p:ph type="sldNum" sz="quarter" idx="13"/>
          </p:nvPr>
        </p:nvSpPr>
        <p:spPr>
          <a:xfrm>
            <a:off x="216541" y="6415074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635900"/>
      </p:ext>
    </p:extLst>
  </p:cSld>
  <p:clrMapOvr>
    <a:masterClrMapping/>
  </p:clrMapOvr>
  <p:transition advClick="0" advTm="10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1403795"/>
            <a:ext cx="2949178" cy="1197735"/>
          </a:xfrm>
        </p:spPr>
        <p:txBody>
          <a:bodyPr anchor="b">
            <a:normAutofit/>
          </a:bodyPr>
          <a:lstStyle>
            <a:lvl1pPr>
              <a:defRPr sz="2400" b="1">
                <a:solidFill>
                  <a:srgbClr val="1976D2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1403796"/>
            <a:ext cx="4896001" cy="4610637"/>
          </a:xfrm>
        </p:spPr>
        <p:txBody>
          <a:bodyPr/>
          <a:lstStyle>
            <a:lvl1pPr>
              <a:defRPr sz="3200">
                <a:solidFill>
                  <a:srgbClr val="575756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rgbClr val="575756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rgbClr val="575756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rgbClr val="575756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rgbClr val="575756"/>
                </a:solidFill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601531"/>
            <a:ext cx="2949178" cy="3412901"/>
          </a:xfrm>
        </p:spPr>
        <p:txBody>
          <a:bodyPr/>
          <a:lstStyle>
            <a:lvl1pPr marL="0" indent="0">
              <a:buNone/>
              <a:defRPr sz="1600">
                <a:solidFill>
                  <a:srgbClr val="575756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3"/>
          </p:nvPr>
        </p:nvSpPr>
        <p:spPr>
          <a:xfrm>
            <a:off x="216541" y="6415074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3657600" y="0"/>
            <a:ext cx="5119688" cy="1090613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4505555"/>
      </p:ext>
    </p:extLst>
  </p:cSld>
  <p:clrMapOvr>
    <a:masterClrMapping/>
  </p:clrMapOvr>
  <p:transition advClick="0" advTm="10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1403796"/>
            <a:ext cx="2949178" cy="850007"/>
          </a:xfrm>
        </p:spPr>
        <p:txBody>
          <a:bodyPr anchor="b">
            <a:noAutofit/>
          </a:bodyPr>
          <a:lstStyle>
            <a:lvl1pPr>
              <a:defRPr sz="2400" b="1">
                <a:solidFill>
                  <a:srgbClr val="1976D2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1403797"/>
            <a:ext cx="4844485" cy="4662152"/>
          </a:xfrm>
        </p:spPr>
        <p:txBody>
          <a:bodyPr anchor="t"/>
          <a:lstStyle>
            <a:lvl1pPr marL="0" indent="0">
              <a:buNone/>
              <a:defRPr sz="3200">
                <a:solidFill>
                  <a:srgbClr val="575756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53803"/>
            <a:ext cx="2949178" cy="3812145"/>
          </a:xfrm>
        </p:spPr>
        <p:txBody>
          <a:bodyPr/>
          <a:lstStyle>
            <a:lvl1pPr marL="0" indent="0">
              <a:buNone/>
              <a:defRPr sz="1600">
                <a:solidFill>
                  <a:srgbClr val="575756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3"/>
          </p:nvPr>
        </p:nvSpPr>
        <p:spPr>
          <a:xfrm>
            <a:off x="216541" y="6406685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3657600" y="0"/>
            <a:ext cx="5119688" cy="1090613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325277"/>
      </p:ext>
    </p:extLst>
  </p:cSld>
  <p:clrMapOvr>
    <a:masterClrMapping/>
  </p:clrMapOvr>
  <p:transition advClick="0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4237148" y="1687428"/>
            <a:ext cx="4221051" cy="1377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1976D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23972" y="3770961"/>
            <a:ext cx="5911403" cy="507498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Номер раздела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3657600" y="2171073"/>
            <a:ext cx="5486400" cy="1006476"/>
          </a:xfrm>
        </p:spPr>
        <p:txBody>
          <a:bodyPr anchor="b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 РАЗДЕЛА</a:t>
            </a:r>
            <a:endParaRPr lang="en-US" dirty="0"/>
          </a:p>
        </p:txBody>
      </p:sp>
      <p:sp>
        <p:nvSpPr>
          <p:cNvPr id="31" name="Рисунок 30"/>
          <p:cNvSpPr>
            <a:spLocks noGrp="1"/>
          </p:cNvSpPr>
          <p:nvPr>
            <p:ph type="pic" sz="quarter" idx="10"/>
          </p:nvPr>
        </p:nvSpPr>
        <p:spPr>
          <a:xfrm>
            <a:off x="4821" y="1249234"/>
            <a:ext cx="4298731" cy="495023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3 w 10000"/>
              <a:gd name="connsiteY1" fmla="*/ 27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27"/>
              <a:gd name="connsiteX1" fmla="*/ 13 w 10000"/>
              <a:gd name="connsiteY1" fmla="*/ 27 h 10027"/>
              <a:gd name="connsiteX2" fmla="*/ 10000 w 10000"/>
              <a:gd name="connsiteY2" fmla="*/ 0 h 10027"/>
              <a:gd name="connsiteX3" fmla="*/ 4122 w 10000"/>
              <a:gd name="connsiteY3" fmla="*/ 10027 h 10027"/>
              <a:gd name="connsiteX4" fmla="*/ 0 w 10000"/>
              <a:gd name="connsiteY4" fmla="*/ 10000 h 10027"/>
              <a:gd name="connsiteX0" fmla="*/ 20 w 9988"/>
              <a:gd name="connsiteY0" fmla="*/ 10055 h 10055"/>
              <a:gd name="connsiteX1" fmla="*/ 1 w 9988"/>
              <a:gd name="connsiteY1" fmla="*/ 27 h 10055"/>
              <a:gd name="connsiteX2" fmla="*/ 9988 w 9988"/>
              <a:gd name="connsiteY2" fmla="*/ 0 h 10055"/>
              <a:gd name="connsiteX3" fmla="*/ 4110 w 9988"/>
              <a:gd name="connsiteY3" fmla="*/ 10027 h 10055"/>
              <a:gd name="connsiteX4" fmla="*/ 20 w 9988"/>
              <a:gd name="connsiteY4" fmla="*/ 10055 h 10055"/>
              <a:gd name="connsiteX0" fmla="*/ 20 w 10000"/>
              <a:gd name="connsiteY0" fmla="*/ 10027 h 10027"/>
              <a:gd name="connsiteX1" fmla="*/ 1 w 10000"/>
              <a:gd name="connsiteY1" fmla="*/ 0 h 10027"/>
              <a:gd name="connsiteX2" fmla="*/ 10000 w 10000"/>
              <a:gd name="connsiteY2" fmla="*/ 27 h 10027"/>
              <a:gd name="connsiteX3" fmla="*/ 4115 w 10000"/>
              <a:gd name="connsiteY3" fmla="*/ 9999 h 10027"/>
              <a:gd name="connsiteX4" fmla="*/ 20 w 10000"/>
              <a:gd name="connsiteY4" fmla="*/ 10027 h 10027"/>
              <a:gd name="connsiteX0" fmla="*/ 20 w 10000"/>
              <a:gd name="connsiteY0" fmla="*/ 10027 h 10027"/>
              <a:gd name="connsiteX1" fmla="*/ 1 w 10000"/>
              <a:gd name="connsiteY1" fmla="*/ 0 h 10027"/>
              <a:gd name="connsiteX2" fmla="*/ 10000 w 10000"/>
              <a:gd name="connsiteY2" fmla="*/ 27 h 10027"/>
              <a:gd name="connsiteX3" fmla="*/ 5759 w 10000"/>
              <a:gd name="connsiteY3" fmla="*/ 10016 h 10027"/>
              <a:gd name="connsiteX4" fmla="*/ 20 w 10000"/>
              <a:gd name="connsiteY4" fmla="*/ 10027 h 10027"/>
              <a:gd name="connsiteX0" fmla="*/ 20 w 9809"/>
              <a:gd name="connsiteY0" fmla="*/ 10027 h 10027"/>
              <a:gd name="connsiteX1" fmla="*/ 1 w 9809"/>
              <a:gd name="connsiteY1" fmla="*/ 0 h 10027"/>
              <a:gd name="connsiteX2" fmla="*/ 9809 w 9809"/>
              <a:gd name="connsiteY2" fmla="*/ 10 h 10027"/>
              <a:gd name="connsiteX3" fmla="*/ 5759 w 9809"/>
              <a:gd name="connsiteY3" fmla="*/ 10016 h 10027"/>
              <a:gd name="connsiteX4" fmla="*/ 20 w 9809"/>
              <a:gd name="connsiteY4" fmla="*/ 10027 h 10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09" h="10027">
                <a:moveTo>
                  <a:pt x="20" y="10027"/>
                </a:moveTo>
                <a:cubicBezTo>
                  <a:pt x="24" y="6721"/>
                  <a:pt x="-3" y="3306"/>
                  <a:pt x="1" y="0"/>
                </a:cubicBezTo>
                <a:lnTo>
                  <a:pt x="9809" y="10"/>
                </a:lnTo>
                <a:lnTo>
                  <a:pt x="5759" y="10016"/>
                </a:lnTo>
                <a:lnTo>
                  <a:pt x="20" y="10027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3"/>
          </p:nvPr>
        </p:nvSpPr>
        <p:spPr>
          <a:xfrm>
            <a:off x="216541" y="6415074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6937602"/>
      </p:ext>
    </p:extLst>
  </p:cSld>
  <p:clrMapOvr>
    <a:masterClrMapping/>
  </p:clrMapOvr>
  <p:transition advClick="0" advTm="10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03053" y="1"/>
            <a:ext cx="5437299" cy="1056068"/>
          </a:xfrm>
        </p:spPr>
        <p:txBody>
          <a:bodyPr>
            <a:normAutofit/>
          </a:bodyPr>
          <a:lstStyle>
            <a:lvl1pPr algn="r">
              <a:defRPr sz="2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</a:t>
            </a:r>
            <a:r>
              <a:rPr lang="en-US" dirty="0"/>
              <a:t>ОК СЛАЙДА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9708" y="1580926"/>
            <a:ext cx="8322167" cy="4351338"/>
          </a:xfrm>
        </p:spPr>
        <p:txBody>
          <a:bodyPr vert="eaVert"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3"/>
          </p:nvPr>
        </p:nvSpPr>
        <p:spPr>
          <a:xfrm>
            <a:off x="216541" y="6406685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8489304"/>
      </p:ext>
    </p:extLst>
  </p:cSld>
  <p:clrMapOvr>
    <a:masterClrMapping/>
  </p:clrMapOvr>
  <p:transition advClick="0" advTm="10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1416675"/>
            <a:ext cx="1971675" cy="4760287"/>
          </a:xfrm>
        </p:spPr>
        <p:txBody>
          <a:bodyPr vert="eaVert">
            <a:normAutofit/>
          </a:bodyPr>
          <a:lstStyle>
            <a:lvl1pPr>
              <a:defRPr sz="2400" b="1">
                <a:solidFill>
                  <a:srgbClr val="1976D2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416675"/>
            <a:ext cx="5800725" cy="4760288"/>
          </a:xfrm>
        </p:spPr>
        <p:txBody>
          <a:bodyPr vert="eaVert"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3"/>
          </p:nvPr>
        </p:nvSpPr>
        <p:spPr>
          <a:xfrm>
            <a:off x="216541" y="6406685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3657600" y="0"/>
            <a:ext cx="5119688" cy="1090613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52593"/>
      </p:ext>
    </p:extLst>
  </p:cSld>
  <p:clrMapOvr>
    <a:masterClrMapping/>
  </p:clrMapOvr>
  <p:transition advClick="0" advTm="10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3582100" y="0"/>
            <a:ext cx="5278566" cy="1057013"/>
          </a:xfrm>
        </p:spPr>
        <p:txBody>
          <a:bodyPr>
            <a:noAutofit/>
          </a:bodyPr>
          <a:lstStyle>
            <a:lvl1pPr algn="r">
              <a:defRPr sz="2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3"/>
          </p:nvPr>
        </p:nvSpPr>
        <p:spPr>
          <a:xfrm>
            <a:off x="216541" y="6406685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435028"/>
      </p:ext>
    </p:extLst>
  </p:cSld>
  <p:clrMapOvr>
    <a:masterClrMapping/>
  </p:clrMapOvr>
  <p:transition advClick="0" advTm="10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8212374"/>
      </p:ext>
    </p:extLst>
  </p:cSld>
  <p:clrMapOvr>
    <a:masterClrMapping/>
  </p:clrMapOvr>
  <p:transition advClick="0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под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43062" y="545431"/>
            <a:ext cx="5733514" cy="1325563"/>
          </a:xfrm>
        </p:spPr>
        <p:txBody>
          <a:bodyPr>
            <a:normAutofit/>
          </a:bodyPr>
          <a:lstStyle>
            <a:lvl1pPr algn="r">
              <a:defRPr sz="28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 ПОДРАЗДЕЛА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628650" y="2254250"/>
            <a:ext cx="8348663" cy="3489325"/>
          </a:xfr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>
          <a:xfrm>
            <a:off x="216541" y="6415074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740917"/>
      </p:ext>
    </p:extLst>
  </p:cSld>
  <p:clrMapOvr>
    <a:masterClrMapping/>
  </p:clrMapOvr>
  <p:transition advClick="0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1685925"/>
            <a:ext cx="3951112" cy="344011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Маркированный список</a:t>
            </a:r>
          </a:p>
          <a:p>
            <a:pPr lvl="1"/>
            <a:r>
              <a:rPr lang="ru-RU" dirty="0"/>
              <a:t>Маркированный список</a:t>
            </a:r>
          </a:p>
          <a:p>
            <a:pPr lvl="2"/>
            <a:r>
              <a:rPr lang="ru-RU" dirty="0"/>
              <a:t>Маркированный список</a:t>
            </a:r>
          </a:p>
          <a:p>
            <a:pPr lvl="3"/>
            <a:r>
              <a:rPr lang="ru-RU" dirty="0"/>
              <a:t>Маркированный список</a:t>
            </a:r>
          </a:p>
          <a:p>
            <a:pPr lvl="4"/>
            <a:r>
              <a:rPr lang="ru-RU" dirty="0"/>
              <a:t>Маркированный список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1684" y="1686610"/>
            <a:ext cx="4010025" cy="3430587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dirty="0"/>
              <a:t>Нумерованный список</a:t>
            </a:r>
          </a:p>
          <a:p>
            <a:pPr lvl="1"/>
            <a:r>
              <a:rPr lang="ru-RU" dirty="0"/>
              <a:t>Нумерованный список</a:t>
            </a:r>
          </a:p>
          <a:p>
            <a:pPr lvl="2"/>
            <a:r>
              <a:rPr lang="ru-RU" dirty="0"/>
              <a:t>Нумерованный список</a:t>
            </a:r>
          </a:p>
          <a:p>
            <a:pPr lvl="3"/>
            <a:r>
              <a:rPr lang="ru-RU" dirty="0"/>
              <a:t>Нумерованный список</a:t>
            </a:r>
          </a:p>
          <a:p>
            <a:pPr lvl="4"/>
            <a:r>
              <a:rPr lang="ru-RU" dirty="0"/>
              <a:t>Нумерованный список</a:t>
            </a:r>
          </a:p>
        </p:txBody>
      </p:sp>
      <p:sp>
        <p:nvSpPr>
          <p:cNvPr id="6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3582100" y="0"/>
            <a:ext cx="5278566" cy="1057013"/>
          </a:xfrm>
        </p:spPr>
        <p:txBody>
          <a:bodyPr>
            <a:noAutofit/>
          </a:bodyPr>
          <a:lstStyle>
            <a:lvl1pPr algn="r">
              <a:defRPr sz="2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4"/>
          </p:nvPr>
        </p:nvSpPr>
        <p:spPr>
          <a:xfrm>
            <a:off x="216541" y="6415074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930047"/>
      </p:ext>
    </p:extLst>
  </p:cSld>
  <p:clrMapOvr>
    <a:masterClrMapping/>
  </p:clrMapOvr>
  <p:transition advClick="0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3582100" y="0"/>
            <a:ext cx="5278566" cy="1057013"/>
          </a:xfrm>
        </p:spPr>
        <p:txBody>
          <a:bodyPr>
            <a:noAutofit/>
          </a:bodyPr>
          <a:lstStyle>
            <a:lvl1pPr algn="r">
              <a:defRPr sz="2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>
          <a:xfrm>
            <a:off x="216541" y="6415074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213179"/>
      </p:ext>
    </p:extLst>
  </p:cSld>
  <p:clrMapOvr>
    <a:masterClrMapping/>
  </p:clrMapOvr>
  <p:transition advClick="0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560" y="1555169"/>
            <a:ext cx="7886700" cy="4351338"/>
          </a:xfr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3582100" y="0"/>
            <a:ext cx="5278566" cy="1057013"/>
          </a:xfrm>
        </p:spPr>
        <p:txBody>
          <a:bodyPr>
            <a:noAutofit/>
          </a:bodyPr>
          <a:lstStyle>
            <a:lvl1pPr algn="r">
              <a:defRPr sz="2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>
          <a:xfrm>
            <a:off x="216541" y="6415074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594206"/>
      </p:ext>
    </p:extLst>
  </p:cSld>
  <p:clrMapOvr>
    <a:masterClrMapping/>
  </p:clrMapOvr>
  <p:transition advClick="0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03054" y="0"/>
            <a:ext cx="5409126" cy="1081825"/>
          </a:xfrm>
        </p:spPr>
        <p:txBody>
          <a:bodyPr>
            <a:normAutofit/>
          </a:bodyPr>
          <a:lstStyle>
            <a:lvl1pPr algn="r">
              <a:defRPr sz="2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467" y="1490774"/>
            <a:ext cx="3886200" cy="4497902"/>
          </a:xfr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3696" y="1490774"/>
            <a:ext cx="3886200" cy="4497902"/>
          </a:xfr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3"/>
          </p:nvPr>
        </p:nvSpPr>
        <p:spPr>
          <a:xfrm>
            <a:off x="216541" y="6415074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291051"/>
      </p:ext>
    </p:extLst>
  </p:cSld>
  <p:clrMapOvr>
    <a:masterClrMapping/>
  </p:clrMapOvr>
  <p:transition advClick="0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9243" y="1"/>
            <a:ext cx="5768695" cy="1056068"/>
          </a:xfrm>
        </p:spPr>
        <p:txBody>
          <a:bodyPr>
            <a:normAutofit/>
          </a:bodyPr>
          <a:lstStyle>
            <a:lvl1pPr algn="r">
              <a:defRPr sz="2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68616"/>
            <a:ext cx="3868340" cy="823912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rgbClr val="1976D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327153"/>
            <a:ext cx="3868340" cy="3684588"/>
          </a:xfr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68616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976D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670" y="2327153"/>
            <a:ext cx="3887391" cy="3684588"/>
          </a:xfr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3"/>
          </p:nvPr>
        </p:nvSpPr>
        <p:spPr>
          <a:xfrm>
            <a:off x="216541" y="6406685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772167"/>
      </p:ext>
    </p:extLst>
  </p:cSld>
  <p:clrMapOvr>
    <a:masterClrMapping/>
  </p:clrMapOvr>
  <p:transition advClick="0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03053" y="0"/>
            <a:ext cx="5385783" cy="1081825"/>
          </a:xfrm>
        </p:spPr>
        <p:txBody>
          <a:bodyPr>
            <a:normAutofit/>
          </a:bodyPr>
          <a:lstStyle>
            <a:lvl1pPr algn="r">
              <a:defRPr sz="2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</a:t>
            </a:r>
            <a:r>
              <a:rPr lang="en-US" dirty="0"/>
              <a:t>ОК СЛАЙДА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3"/>
          </p:nvPr>
        </p:nvSpPr>
        <p:spPr>
          <a:xfrm>
            <a:off x="216541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8527229"/>
      </p:ext>
    </p:extLst>
  </p:cSld>
  <p:clrMapOvr>
    <a:masterClrMapping/>
  </p:clrMapOvr>
  <p:transition advClick="0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85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97" r:id="rId3"/>
    <p:sldLayoutId id="2147483731" r:id="rId4"/>
    <p:sldLayoutId id="2147483705" r:id="rId5"/>
    <p:sldLayoutId id="2147483686" r:id="rId6"/>
    <p:sldLayoutId id="2147483688" r:id="rId7"/>
    <p:sldLayoutId id="2147483689" r:id="rId8"/>
    <p:sldLayoutId id="2147483690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706" r:id="rId22"/>
    <p:sldLayoutId id="2147483696" r:id="rId23"/>
  </p:sldLayoutIdLst>
  <p:transition advClick="0" advTm="10000"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757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757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757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757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757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757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Научно-техническая библиотека </a:t>
            </a:r>
            <a:r>
              <a:rPr lang="ru-RU" dirty="0" err="1" smtClean="0"/>
              <a:t>КнАГУ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088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2000" y="1446403"/>
            <a:ext cx="7920000" cy="233324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Традиционные (печатные) информационные ресурсы библиотеки – это книжный фонд по основным направлениям подготовки в вузе. Печатные документы образуют стабильный фонд информационных ресурсов университета (учебных и учебно-методических изданий, научной и справочной литературы, нормативных документов). 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В настоящий момент объем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фонда печатных изданий НТБ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составляет 280944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экземпляра. В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2023 году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в библиотеку поступило 826 печатных изданий, в том числе 754 учебных. </a:t>
            </a:r>
            <a:endParaRPr lang="ru-RU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БИБЛИОТЕЧНЫЙ ФОНД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>
          <a:xfrm>
            <a:off x="216541" y="6418497"/>
            <a:ext cx="2057400" cy="365125"/>
          </a:xfrm>
          <a:prstGeom prst="rect">
            <a:avLst/>
          </a:prstGeom>
        </p:spPr>
        <p:txBody>
          <a:bodyPr/>
          <a:lstStyle/>
          <a:p>
            <a:fld id="{F277047F-CCE0-4DE6-B30E-CB813D0139EE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668" y="3693112"/>
            <a:ext cx="3490665" cy="2325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93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2000" y="1510781"/>
            <a:ext cx="7920000" cy="310560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Полная информация о составе библиотечного фонда доступна пользователям через систему каталогов: печатного и электронного. </a:t>
            </a:r>
            <a:endParaRPr lang="ru-RU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Электронный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каталог представлен на сайте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университета в разделе </a:t>
            </a:r>
            <a:r>
              <a:rPr lang="ru-RU" sz="1800" i="1" dirty="0" smtClean="0">
                <a:solidFill>
                  <a:schemeClr val="tx1">
                    <a:lumMod val="50000"/>
                  </a:schemeClr>
                </a:solidFill>
              </a:rPr>
              <a:t>«Электронные образовательные ресурсы»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Количество записей в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электронном каталоге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библиотеки – </a:t>
            </a:r>
            <a:r>
              <a:rPr lang="ru-RU" sz="1800" b="1" i="1" dirty="0">
                <a:solidFill>
                  <a:schemeClr val="tx1">
                    <a:lumMod val="50000"/>
                  </a:schemeClr>
                </a:solidFill>
              </a:rPr>
              <a:t>61260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В течение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учебного года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в случае отсутствия в фонде библиотеки нужного издания читателям предоставлялись услуги </a:t>
            </a:r>
            <a:r>
              <a:rPr lang="ru-RU" sz="1800" i="1" dirty="0">
                <a:solidFill>
                  <a:schemeClr val="tx1">
                    <a:lumMod val="50000"/>
                  </a:schemeClr>
                </a:solidFill>
              </a:rPr>
              <a:t>межбиблиотечного </a:t>
            </a:r>
            <a:r>
              <a:rPr lang="ru-RU" sz="1800" i="1" dirty="0" smtClean="0">
                <a:solidFill>
                  <a:schemeClr val="tx1">
                    <a:lumMod val="50000"/>
                  </a:schemeClr>
                </a:solidFill>
              </a:rPr>
              <a:t>абонемента и электронной доставки документов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 (МБА и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ЭДД). По запросу в ведущие библиотеки страны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читатели получали издания или в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оригинале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на определенный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срок,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или в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виде электронной копии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на постоянное пользование.</a:t>
            </a:r>
            <a:endParaRPr lang="ru-RU" sz="18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ru-RU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БИБЛИОТЕЧНЫЙ ФОНД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>
          <a:xfrm>
            <a:off x="216541" y="6418497"/>
            <a:ext cx="2057400" cy="365125"/>
          </a:xfrm>
          <a:prstGeom prst="rect">
            <a:avLst/>
          </a:prstGeom>
        </p:spPr>
        <p:txBody>
          <a:bodyPr/>
          <a:lstStyle/>
          <a:p>
            <a:fld id="{F277047F-CCE0-4DE6-B30E-CB813D0139EE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595" y="4706561"/>
            <a:ext cx="1862807" cy="1187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151" y="4706561"/>
            <a:ext cx="2689118" cy="11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31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2000" y="1510781"/>
            <a:ext cx="7920000" cy="32565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В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2023/2024 учебном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году библиотека продолжила активную работу по расширению фонда электронных ресурсов, на договорной основе обеспечивала доступ к электронно-библиотечным системам и цифровым библиотекам, к профессиональным базам данных, информационным справочным и поисковым системам, а также иным информационным ресурсам. </a:t>
            </a:r>
            <a:endParaRPr lang="ru-RU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НТБ регулярно актуализировала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перечень договоров с правообладателями, подтверждающими наличие или право использования ЭБС в университете; перечень договоров о предоставлении доступа к современным профессиональным БД; перечень некоммерческих договоров на оказание услуг по предоставлению доступа к библиотечно-информационным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ресурсам.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Все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электронные ресурсы библиотеки находятся в правовом пространстве.</a:t>
            </a:r>
            <a:endParaRPr lang="ru-RU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БИБЛИОТЕЧНЫЙ ФОНД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>
          <a:xfrm>
            <a:off x="216541" y="6418497"/>
            <a:ext cx="2057400" cy="365125"/>
          </a:xfrm>
          <a:prstGeom prst="rect">
            <a:avLst/>
          </a:prstGeom>
        </p:spPr>
        <p:txBody>
          <a:bodyPr/>
          <a:lstStyle/>
          <a:p>
            <a:fld id="{F277047F-CCE0-4DE6-B30E-CB813D0139EE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546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2000" y="1510781"/>
            <a:ext cx="7920000" cy="17650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В настоящий момент общий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объем цифрового контента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подписных электронно-библиотечных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систем по профилю вуза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составляет 138412 экземпляров.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Контент доступен для студентов и преподавателей университета из любой точки, имеющей выход в интернет, в формате 24/7. Предоставляемые пользователям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ЭБС имеют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все сервисы, необходимые для успешного освоения образовательных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программ.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БИБЛИОТЕЧНЫЙ ФОНД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>
          <a:xfrm>
            <a:off x="216541" y="6418497"/>
            <a:ext cx="2057400" cy="365125"/>
          </a:xfrm>
          <a:prstGeom prst="rect">
            <a:avLst/>
          </a:prstGeom>
        </p:spPr>
        <p:txBody>
          <a:bodyPr/>
          <a:lstStyle/>
          <a:p>
            <a:fld id="{F277047F-CCE0-4DE6-B30E-CB813D0139EE}" type="slidenum">
              <a:rPr lang="ru-RU" smtClean="0"/>
              <a:pPr/>
              <a:t>13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106401"/>
              </p:ext>
            </p:extLst>
          </p:nvPr>
        </p:nvGraphicFramePr>
        <p:xfrm>
          <a:off x="628650" y="3429000"/>
          <a:ext cx="7886700" cy="193077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832630"/>
                <a:gridCol w="2054070"/>
              </a:tblGrid>
              <a:tr h="49702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НАИМЕНОВАНИЕ ЭБС</a:t>
                      </a:r>
                      <a:endParaRPr lang="ru-RU" sz="1400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7606" marR="5760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Количество экз.</a:t>
                      </a:r>
                      <a:endParaRPr lang="ru-RU" sz="1400" b="1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7606" marR="57606" marT="0" marB="0" anchor="ctr"/>
                </a:tc>
              </a:tr>
              <a:tr h="358438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Образовательная платформа ЮРАЙТ </a:t>
                      </a:r>
                      <a:endParaRPr lang="ru-RU" sz="14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606" marR="57606" marT="0" marB="0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17022</a:t>
                      </a:r>
                      <a:endParaRPr lang="ru-RU" sz="14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57606" marR="57606" marT="0" marB="0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58438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Цифровой образовательный ресурс IPR SMART </a:t>
                      </a:r>
                      <a:endParaRPr lang="ru-RU" sz="14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606" marR="5760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60940</a:t>
                      </a:r>
                      <a:endParaRPr lang="ru-RU" sz="14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57606" marR="5760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8438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ЭБС </a:t>
                      </a:r>
                      <a:r>
                        <a:rPr lang="en-US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ZNANIUM </a:t>
                      </a:r>
                      <a:endParaRPr lang="ru-RU" sz="14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606" marR="57606" marT="0" marB="0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60329</a:t>
                      </a:r>
                      <a:endParaRPr lang="ru-RU" sz="14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57606" marR="57606" marT="0" marB="0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58438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</a:rPr>
                        <a:t>Научная</a:t>
                      </a:r>
                      <a:r>
                        <a:rPr lang="ru-RU" sz="14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</a:rPr>
                        <a:t> электронная библиотека</a:t>
                      </a: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</a:rPr>
                        <a:t>eLIBRARY.RU </a:t>
                      </a:r>
                      <a:endParaRPr lang="ru-RU" sz="14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606" marR="5760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</a:rPr>
                        <a:t>121</a:t>
                      </a:r>
                    </a:p>
                  </a:txBody>
                  <a:tcPr marL="57606" marR="5760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584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2000" y="1510781"/>
            <a:ext cx="7920000" cy="350510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В целях обеспечения свободного доступа ко всем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хранящимся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в фондах российских библиотек изданиям и научным работам, Н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ТБ </a:t>
            </a:r>
            <a:r>
              <a:rPr lang="ru-RU" sz="1800" dirty="0" err="1" smtClean="0">
                <a:solidFill>
                  <a:schemeClr val="tx1">
                    <a:lumMod val="50000"/>
                  </a:schemeClr>
                </a:solidFill>
              </a:rPr>
              <a:t>КнАГУ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на договорной основе обеспечивает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своим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пользователям доступ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к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ресурсам </a:t>
            </a:r>
            <a:r>
              <a:rPr lang="ru-RU" sz="1800" b="1" dirty="0">
                <a:solidFill>
                  <a:schemeClr val="tx1">
                    <a:lumMod val="50000"/>
                  </a:schemeClr>
                </a:solidFill>
              </a:rPr>
              <a:t>Национальной электронной библиотеки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 (НЭБ). </a:t>
            </a:r>
            <a:endParaRPr lang="ru-RU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Основными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целями НЭБ являются сохранение исторического, научного и культурного достояния народов Российской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Федерации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, формирование основы для создания единого российского электронного пространства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знаний.</a:t>
            </a:r>
            <a:endParaRPr lang="ru-RU" sz="18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В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НЭБ представлены переведенные в электронную форму книги, включая редкие и ценные издания, рукописи, диссертации, авторефераты, монографии,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патенты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и периодическая литература.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БИБЛИОТЕЧНЫЙ ФОНД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>
          <a:xfrm>
            <a:off x="216541" y="6418497"/>
            <a:ext cx="2057400" cy="365125"/>
          </a:xfrm>
          <a:prstGeom prst="rect">
            <a:avLst/>
          </a:prstGeom>
        </p:spPr>
        <p:txBody>
          <a:bodyPr/>
          <a:lstStyle/>
          <a:p>
            <a:fld id="{F277047F-CCE0-4DE6-B30E-CB813D0139EE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29" y="4911933"/>
            <a:ext cx="2927943" cy="1008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726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2000" y="1510780"/>
            <a:ext cx="7920000" cy="29990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Общее количество электронных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документов в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фондах НЭБ на настоящий момент – 5 688 792 экз.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Из них в общественном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достоянии – 4 902 743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. Охраняемые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авторским правом – 786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009.</a:t>
            </a:r>
            <a:endParaRPr lang="ru-RU" sz="18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Произведения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, охраняемые авторским правом,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доступны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для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чтения </a:t>
            </a:r>
            <a:b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из </a:t>
            </a:r>
            <a:r>
              <a:rPr lang="ru-RU" sz="1800" i="1" dirty="0">
                <a:solidFill>
                  <a:schemeClr val="tx1">
                    <a:lumMod val="50000"/>
                  </a:schemeClr>
                </a:solidFill>
              </a:rPr>
              <a:t>электронного читального зала НЭБ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, организованного в зале электронной информации НТБ. На компьютеры зала электронной информации установлено программное обеспечение для просмотра изданий, охраняемых авторским правом. </a:t>
            </a:r>
            <a:endParaRPr lang="ru-RU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На сайте НЭБ эти документы недоступны для общего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пользования даже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зарегистрированным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пользователям.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БИБЛИОТЕЧНЫЙ ФОНД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>
          <a:xfrm>
            <a:off x="216541" y="6418497"/>
            <a:ext cx="2057400" cy="365125"/>
          </a:xfrm>
          <a:prstGeom prst="rect">
            <a:avLst/>
          </a:prstGeom>
        </p:spPr>
        <p:txBody>
          <a:bodyPr/>
          <a:lstStyle/>
          <a:p>
            <a:fld id="{F277047F-CCE0-4DE6-B30E-CB813D0139EE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29" y="4911933"/>
            <a:ext cx="2927943" cy="1008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891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2000" y="1510782"/>
            <a:ext cx="7920000" cy="15253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В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2024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году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библиотекой продлен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договор на право доступа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к информационно-справочной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системе </a:t>
            </a:r>
            <a:r>
              <a:rPr lang="ru-RU" sz="1800" b="1" dirty="0">
                <a:solidFill>
                  <a:schemeClr val="tx1">
                    <a:lumMod val="50000"/>
                  </a:schemeClr>
                </a:solidFill>
              </a:rPr>
              <a:t>«</a:t>
            </a: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</a:rPr>
              <a:t>Кодекс»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и профессиональной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справочной системе </a:t>
            </a:r>
            <a:r>
              <a:rPr lang="ru-RU" sz="1800" b="1" dirty="0">
                <a:solidFill>
                  <a:schemeClr val="tx1">
                    <a:lumMod val="50000"/>
                  </a:schemeClr>
                </a:solidFill>
              </a:rPr>
              <a:t>«</a:t>
            </a:r>
            <a:r>
              <a:rPr lang="ru-RU" sz="1800" b="1" dirty="0" err="1" smtClean="0">
                <a:solidFill>
                  <a:schemeClr val="tx1">
                    <a:lumMod val="50000"/>
                  </a:schemeClr>
                </a:solidFill>
              </a:rPr>
              <a:t>Техэксперт</a:t>
            </a: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</a:rPr>
              <a:t>»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Программное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обеспечение для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просмотра электронных документов информационно-справочных систем установлено на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компьютеры зала электронной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информации.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Всего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в рамках договоров с правообладателями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информационно-справочных систем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доступно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3 151 090 экз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. инсталлированных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электронных документов.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БИБЛИОТЕЧНЫЙ ФОНД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>
          <a:xfrm>
            <a:off x="216541" y="6418497"/>
            <a:ext cx="2057400" cy="365125"/>
          </a:xfrm>
          <a:prstGeom prst="rect">
            <a:avLst/>
          </a:prstGeom>
        </p:spPr>
        <p:txBody>
          <a:bodyPr/>
          <a:lstStyle/>
          <a:p>
            <a:fld id="{F277047F-CCE0-4DE6-B30E-CB813D0139EE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709" y="4470055"/>
            <a:ext cx="2390093" cy="480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326" y="4275569"/>
            <a:ext cx="2390093" cy="86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907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2000" y="1510782"/>
            <a:ext cx="7920000" cy="83292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В 2023/2024 учебном году библиотека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предоставляла пользователям университета большой перечень научных и информационных ресурсов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в рамках </a:t>
            </a:r>
            <a:r>
              <a:rPr lang="ru-RU" sz="1800" i="1" dirty="0" smtClean="0">
                <a:solidFill>
                  <a:schemeClr val="tx1">
                    <a:lumMod val="50000"/>
                  </a:schemeClr>
                </a:solidFill>
              </a:rPr>
              <a:t>Национальной </a:t>
            </a:r>
            <a:r>
              <a:rPr lang="ru-RU" sz="1800" i="1" dirty="0">
                <a:solidFill>
                  <a:schemeClr val="tx1">
                    <a:lumMod val="50000"/>
                  </a:schemeClr>
                </a:solidFill>
              </a:rPr>
              <a:t>централизованной </a:t>
            </a:r>
            <a:r>
              <a:rPr lang="ru-RU" sz="1800" i="1" dirty="0" smtClean="0">
                <a:solidFill>
                  <a:schemeClr val="tx1">
                    <a:lumMod val="50000"/>
                  </a:schemeClr>
                </a:solidFill>
              </a:rPr>
              <a:t>подписки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БИБЛИОТЕЧНЫЙ ФОНД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>
          <a:xfrm>
            <a:off x="216541" y="6418497"/>
            <a:ext cx="2057400" cy="365125"/>
          </a:xfrm>
          <a:prstGeom prst="rect">
            <a:avLst/>
          </a:prstGeom>
        </p:spPr>
        <p:txBody>
          <a:bodyPr/>
          <a:lstStyle/>
          <a:p>
            <a:fld id="{F277047F-CCE0-4DE6-B30E-CB813D0139EE}" type="slidenum">
              <a:rPr lang="ru-RU" smtClean="0"/>
              <a:pPr/>
              <a:t>17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899152"/>
              </p:ext>
            </p:extLst>
          </p:nvPr>
        </p:nvGraphicFramePr>
        <p:xfrm>
          <a:off x="628650" y="2482434"/>
          <a:ext cx="7886700" cy="3309855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{0505E3EF-67EA-436B-97B2-0124C06EBD24}</a:tableStyleId>
              </a:tblPr>
              <a:tblGrid>
                <a:gridCol w="3934472"/>
                <a:gridCol w="3952228"/>
              </a:tblGrid>
              <a:tr h="459379">
                <a:tc grid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ПЕРЕЧЕНЬ РЕСУРСОВ НАЦИОНАЛЬНОЙ ПОДПИСКИ</a:t>
                      </a:r>
                      <a:endParaRPr lang="ru-RU" sz="1400" b="1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57606" marR="57606" marT="0" marB="0" anchor="ctr"/>
                </a:tc>
                <a:tc hMerge="1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57606" marR="57606" marT="0" marB="0" anchor="ctr"/>
                </a:tc>
              </a:tr>
              <a:tr h="358438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Электронные журналы </a:t>
                      </a:r>
                      <a:r>
                        <a:rPr lang="ru-RU" sz="1400" b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Freedom</a:t>
                      </a: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Collection</a:t>
                      </a:r>
                      <a:endParaRPr lang="ru-RU" sz="14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606" marR="57606" marT="0" marB="0" anchor="b"/>
                </a:tc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Реферативная база данных </a:t>
                      </a:r>
                      <a:r>
                        <a:rPr lang="ru-RU" sz="14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Zentralblatt</a:t>
                      </a: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Math</a:t>
                      </a:r>
                      <a:endParaRPr lang="ru-RU" sz="14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606" marR="57606" marT="0" marB="0" anchor="b"/>
                </a:tc>
              </a:tr>
              <a:tr h="358438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Электронные журналы </a:t>
                      </a:r>
                      <a:r>
                        <a:rPr lang="en-US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Springer Journals</a:t>
                      </a:r>
                      <a:endParaRPr lang="ru-RU" sz="14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606" marR="57606" marT="0" marB="0" anchor="b"/>
                </a:tc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Реферативная база данных по математике </a:t>
                      </a:r>
                      <a:r>
                        <a:rPr lang="ru-RU" sz="14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American</a:t>
                      </a: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Mathematical</a:t>
                      </a: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Society</a:t>
                      </a:r>
                      <a:endParaRPr lang="ru-RU" sz="14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606" marR="57606" marT="0" marB="0" anchor="b"/>
                </a:tc>
              </a:tr>
              <a:tr h="358438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Электронные</a:t>
                      </a:r>
                      <a:r>
                        <a:rPr lang="ru-RU" sz="14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книги издательства </a:t>
                      </a:r>
                      <a:r>
                        <a:rPr lang="ru-RU" sz="1400" b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Springer</a:t>
                      </a: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Nature</a:t>
                      </a:r>
                      <a:endParaRPr lang="ru-RU" sz="14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606" marR="57606" marT="0" marB="0" anchor="b"/>
                </a:tc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Электронные журналы по химическим наукам </a:t>
                      </a:r>
                      <a:r>
                        <a:rPr lang="ru-RU" sz="14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The</a:t>
                      </a: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Royal</a:t>
                      </a: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Society</a:t>
                      </a: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of</a:t>
                      </a: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Chemistry</a:t>
                      </a:r>
                      <a:endParaRPr lang="ru-RU" sz="14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606" marR="57606" marT="0" marB="0" anchor="b"/>
                </a:tc>
              </a:tr>
              <a:tr h="358438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Электронные журналы </a:t>
                      </a:r>
                      <a:r>
                        <a:rPr lang="en-US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Springer Nature</a:t>
                      </a:r>
                      <a:endParaRPr lang="ru-RU" sz="14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606" marR="57606" marT="0" marB="0" anchor="b"/>
                </a:tc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База данных Кембриджского центра кристаллографических данных (CCDC);</a:t>
                      </a:r>
                      <a:endParaRPr lang="ru-RU" sz="14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57606" marR="57606" marT="0" marB="0" anchor="b"/>
                </a:tc>
              </a:tr>
              <a:tr h="35843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Б</a:t>
                      </a:r>
                      <a:r>
                        <a:rPr lang="en-US" sz="1400" b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аза</a:t>
                      </a:r>
                      <a:r>
                        <a:rPr lang="en-US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данных</a:t>
                      </a:r>
                      <a:r>
                        <a:rPr lang="en-US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Springer Nature Protocols and Methods</a:t>
                      </a:r>
                      <a:endParaRPr lang="ru-RU" sz="14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57606" marR="57606" marT="0" marB="0" anchor="b"/>
                </a:tc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Архивы научных журналов НЭИКОН</a:t>
                      </a:r>
                      <a:endParaRPr lang="ru-RU" sz="14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57606" marR="57606" marT="0" marB="0" anchor="b"/>
                </a:tc>
              </a:tr>
              <a:tr h="35843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База данных </a:t>
                      </a:r>
                      <a:r>
                        <a:rPr lang="en-US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Springer Materials</a:t>
                      </a:r>
                      <a:endParaRPr lang="ru-RU" sz="14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57606" marR="57606" marT="0" marB="0" anchor="b"/>
                </a:tc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Электронные журналы издательства </a:t>
                      </a:r>
                      <a:r>
                        <a:rPr lang="en-US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Wiley</a:t>
                      </a:r>
                      <a:endParaRPr lang="ru-RU" sz="14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57606" marR="57606" marT="0" marB="0" anchor="b"/>
                </a:tc>
              </a:tr>
              <a:tr h="35843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База изданий по </a:t>
                      </a:r>
                      <a:r>
                        <a:rPr lang="ru-RU" sz="1400" b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наноматериалам</a:t>
                      </a: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и </a:t>
                      </a:r>
                      <a:r>
                        <a:rPr lang="ru-RU" sz="1400" b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наноустройствам</a:t>
                      </a: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Nano</a:t>
                      </a: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Database</a:t>
                      </a:r>
                      <a:endParaRPr lang="ru-RU" sz="14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57606" marR="57606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ru-RU" sz="14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57606" marR="57606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946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2000" y="1510782"/>
            <a:ext cx="7920000" cy="83292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Традиционное приоритетное направление в работе библиотеки – обслуживание читателей. 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БИБЛИОТЕЧНОЕ ОБСЛУЖИВАНИЕ ЧИТАТЕЛЕЙ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>
          <a:xfrm>
            <a:off x="216541" y="6418497"/>
            <a:ext cx="2057400" cy="365125"/>
          </a:xfrm>
          <a:prstGeom prst="rect">
            <a:avLst/>
          </a:prstGeom>
        </p:spPr>
        <p:txBody>
          <a:bodyPr/>
          <a:lstStyle/>
          <a:p>
            <a:fld id="{F277047F-CCE0-4DE6-B30E-CB813D0139EE}" type="slidenum">
              <a:rPr lang="ru-RU" smtClean="0"/>
              <a:pPr/>
              <a:t>18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925146"/>
              </p:ext>
            </p:extLst>
          </p:nvPr>
        </p:nvGraphicFramePr>
        <p:xfrm>
          <a:off x="628650" y="2246051"/>
          <a:ext cx="7886700" cy="364939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3943350"/>
                <a:gridCol w="3943350"/>
              </a:tblGrid>
              <a:tr h="577048">
                <a:tc grid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БИБЛИОТЕЧНОЕ ОБСЛУЖИВАНИЕ. 2023/2024 УЧЕБНЫЙ ГОД</a:t>
                      </a:r>
                      <a:endParaRPr lang="ru-RU" sz="1400" b="1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57606" marR="57606" marT="0" marB="0" anchor="ctr"/>
                </a:tc>
                <a:tc hMerge="1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57606" marR="57606" marT="0" marB="0" anchor="ctr"/>
                </a:tc>
              </a:tr>
              <a:tr h="358438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Всего</a:t>
                      </a:r>
                      <a:r>
                        <a:rPr lang="ru-RU" sz="14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посещений библиотеки</a:t>
                      </a:r>
                      <a:endParaRPr lang="ru-RU" sz="14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606" marR="57606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40882</a:t>
                      </a:r>
                      <a:endParaRPr lang="ru-RU" sz="14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606" marR="57606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8438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      Из них: 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      посещения физическими лицами</a:t>
                      </a:r>
                      <a:endParaRPr lang="ru-RU" sz="14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606" marR="57606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12836</a:t>
                      </a:r>
                      <a:endParaRPr lang="ru-RU" sz="14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606" marR="57606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8438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4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      </a:t>
                      </a: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обращения к веб-сайту библиотеки</a:t>
                      </a:r>
                      <a:endParaRPr lang="ru-RU" sz="14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606" marR="57606" marT="0" marB="0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28046 </a:t>
                      </a:r>
                      <a:endParaRPr lang="ru-RU" sz="14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606" marR="57606" marT="0" marB="0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58438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Выдано документов</a:t>
                      </a:r>
                      <a:endParaRPr lang="ru-RU" sz="14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606" marR="57606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53842</a:t>
                      </a:r>
                      <a:endParaRPr lang="ru-RU" sz="14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57606" marR="57606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843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      Из них:      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      на физических носителях </a:t>
                      </a:r>
                      <a:endParaRPr lang="ru-RU" sz="14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57606" marR="57606" marT="0" marB="0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27269</a:t>
                      </a:r>
                      <a:endParaRPr lang="ru-RU" sz="14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57606" marR="57606" marT="0" marB="0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5843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      сетевых электронных документов</a:t>
                      </a:r>
                    </a:p>
                  </a:txBody>
                  <a:tcPr marL="57606" marR="57606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26573</a:t>
                      </a:r>
                      <a:endParaRPr lang="ru-RU" sz="14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57606" marR="57606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843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Библиографические справки </a:t>
                      </a:r>
                    </a:p>
                  </a:txBody>
                  <a:tcPr marL="57606" marR="57606" marT="0" marB="0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6301</a:t>
                      </a:r>
                      <a:endParaRPr lang="ru-RU" sz="14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57606" marR="57606" marT="0" marB="0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5843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      Из них: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      тематические справки</a:t>
                      </a:r>
                    </a:p>
                  </a:txBody>
                  <a:tcPr marL="57606" marR="57606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2048</a:t>
                      </a:r>
                      <a:endParaRPr lang="ru-RU" sz="14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57606" marR="57606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97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2000" y="1510782"/>
            <a:ext cx="7920000" cy="289254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В целях повышения уровня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цифровой грамотности и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ознакомления с информационными ресурсами в течение сентября-октября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2023 года библиотека провела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мероприятия под общим названием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</a:rPr>
              <a:t>«</a:t>
            </a:r>
            <a:r>
              <a:rPr lang="ru-RU" sz="1800" b="1" dirty="0">
                <a:solidFill>
                  <a:schemeClr val="tx1">
                    <a:lumMod val="50000"/>
                  </a:schemeClr>
                </a:solidFill>
              </a:rPr>
              <a:t>Дни </a:t>
            </a: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</a:rPr>
              <a:t>первокурсника».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Для студентов-первокурсников всех направлений подготовки и специальностей очной и очно-заочной форм обучения проведены ознакомительные занятия по «Основам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цифровой грамотности». 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Всего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проведено 84 часа занятий. </a:t>
            </a:r>
            <a:endParaRPr lang="ru-RU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Количество студентов,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посетивших занятия – 477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человек.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БИБЛИОТЕЧНОЕ ОБСЛУЖИВАНИЕ ЧИТАТЕЛЕЙ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>
          <a:xfrm>
            <a:off x="216541" y="6418497"/>
            <a:ext cx="2057400" cy="365125"/>
          </a:xfrm>
          <a:prstGeom prst="rect">
            <a:avLst/>
          </a:prstGeom>
        </p:spPr>
        <p:txBody>
          <a:bodyPr/>
          <a:lstStyle/>
          <a:p>
            <a:fld id="{F277047F-CCE0-4DE6-B30E-CB813D0139EE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69" y="4415551"/>
            <a:ext cx="3296842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82" y="4427193"/>
            <a:ext cx="256500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637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2000" y="1510781"/>
            <a:ext cx="7920000" cy="28392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Ежегодно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27 мая библиотечное сообщество отмечает свой профессиональный праздник – </a:t>
            </a: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</a:rPr>
              <a:t>Общероссийский день библиотек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Н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а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государственном уровне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Общероссийский день библиотек установлен </a:t>
            </a:r>
            <a:b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27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мая 1995 года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Указом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Президента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РФ. В Указе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отмечен большой вклад библиотек в развитие отечественного просвещения, науки и культуры.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Дата праздника приурочена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ко дню основания в 1795 году первой государственной общедоступной библиотеки России –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Императорской публичной библиотеки (ныне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– Российская национальная библиотека в Санкт-Петербурге).</a:t>
            </a:r>
          </a:p>
          <a:p>
            <a:pPr marL="0" indent="0" algn="just">
              <a:buNone/>
            </a:pP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ОБЩЕРОССИЙСКИЙ ДЕНЬ БИБЛИОТЕК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>
          <a:xfrm>
            <a:off x="216541" y="6418497"/>
            <a:ext cx="2057400" cy="365125"/>
          </a:xfrm>
          <a:prstGeom prst="rect">
            <a:avLst/>
          </a:prstGeom>
        </p:spPr>
        <p:txBody>
          <a:bodyPr/>
          <a:lstStyle/>
          <a:p>
            <a:fld id="{F277047F-CCE0-4DE6-B30E-CB813D0139EE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29" y="4219168"/>
            <a:ext cx="3964742" cy="17288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671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2000" y="1510782"/>
            <a:ext cx="7920000" cy="14987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На постоянной основе библиотека университета выполняет свою культурно-просветительскую функцию.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В 2023/2024 учебном году сотрудники библиотеки при поддержке ООВР организовали и приняли активное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участие в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следующих мероприятиях: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–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краевой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фестиваль </a:t>
            </a:r>
            <a:r>
              <a:rPr lang="ru-RU" sz="1800" b="1" dirty="0">
                <a:solidFill>
                  <a:schemeClr val="tx1">
                    <a:lumMod val="50000"/>
                  </a:schemeClr>
                </a:solidFill>
              </a:rPr>
              <a:t>«Край, где хочется жить!»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, посвященный 85-летнему юбилею со Дня образования Хабаровского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края.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КУЛЬТУРНО-ПРОСВЕТИТЕЛЬСКАЯ ДЕЯТЕЛЬНОСТЬ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>
          <a:xfrm>
            <a:off x="216541" y="6418497"/>
            <a:ext cx="2057400" cy="365125"/>
          </a:xfrm>
          <a:prstGeom prst="rect">
            <a:avLst/>
          </a:prstGeom>
        </p:spPr>
        <p:txBody>
          <a:bodyPr/>
          <a:lstStyle/>
          <a:p>
            <a:fld id="{F277047F-CCE0-4DE6-B30E-CB813D0139EE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92" y="3809891"/>
            <a:ext cx="2834905" cy="18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760" y="3809891"/>
            <a:ext cx="2812223" cy="18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875" y="3543744"/>
            <a:ext cx="1701100" cy="2404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871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2000" y="1510782"/>
            <a:ext cx="7920000" cy="289254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Интерактивные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занятия </a:t>
            </a:r>
            <a:r>
              <a:rPr lang="ru-RU" sz="1800" b="1" i="1" dirty="0">
                <a:solidFill>
                  <a:schemeClr val="tx1">
                    <a:lumMod val="50000"/>
                  </a:schemeClr>
                </a:solidFill>
              </a:rPr>
              <a:t>«Коренные малочисленные народы Хабаровского края»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. </a:t>
            </a:r>
            <a:endParaRPr lang="ru-RU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800" i="1" dirty="0">
                <a:solidFill>
                  <a:schemeClr val="tx1">
                    <a:lumMod val="50000"/>
                  </a:schemeClr>
                </a:solidFill>
              </a:rPr>
              <a:t>Цель занятий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– приобщение к изучению культурного наследия Хабаровского края и расширение знаний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молодежи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об особенностях культуры коренных малочисленных народов, проживающих на территории Хабаровского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края.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КУЛЬТУРНО-ПРОСВЕТИТЕЛЬСКАЯ ДЕЯТЕЛЬНОСТЬ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>
          <a:xfrm>
            <a:off x="216541" y="6418497"/>
            <a:ext cx="2057400" cy="365125"/>
          </a:xfrm>
          <a:prstGeom prst="rect">
            <a:avLst/>
          </a:prstGeom>
        </p:spPr>
        <p:txBody>
          <a:bodyPr/>
          <a:lstStyle/>
          <a:p>
            <a:fld id="{F277047F-CCE0-4DE6-B30E-CB813D0139EE}" type="slidenum">
              <a:rPr lang="ru-RU" smtClean="0"/>
              <a:pPr/>
              <a:t>21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314" y="4534724"/>
            <a:ext cx="3485373" cy="1397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45" y="3280971"/>
            <a:ext cx="2512043" cy="1673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672" y="3280971"/>
            <a:ext cx="2476532" cy="1650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5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2000" y="1510782"/>
            <a:ext cx="7920000" cy="218232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Информационное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мероприятие </a:t>
            </a:r>
            <a:r>
              <a:rPr lang="ru-RU" sz="1800" b="1" dirty="0">
                <a:solidFill>
                  <a:schemeClr val="tx1">
                    <a:lumMod val="50000"/>
                  </a:schemeClr>
                </a:solidFill>
              </a:rPr>
              <a:t>«Славные навигаторы российские…»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посвященное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выдающимся мореплавателям и первопроходцам,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внесшим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значительный вклад в историю освоения Дальнего Востока и Хабаровского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края.</a:t>
            </a:r>
          </a:p>
          <a:p>
            <a:pPr marL="0" indent="0" algn="just">
              <a:buNone/>
            </a:pPr>
            <a:r>
              <a:rPr lang="ru-RU" sz="1800" i="1" dirty="0">
                <a:solidFill>
                  <a:schemeClr val="tx1">
                    <a:lumMod val="50000"/>
                  </a:schemeClr>
                </a:solidFill>
              </a:rPr>
              <a:t>Цели мероприятия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воспитание любви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к родному краю; активизация познавательной деятельности в области краеведения; приобщение к изучению исторического наследия Хабаровского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края.</a:t>
            </a:r>
            <a:endParaRPr lang="ru-RU" sz="18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КУЛЬТУРНО-ПРОСВЕТИТЕЛЬСКАЯ ДЕЯТЕЛЬНОСТЬ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>
          <a:xfrm>
            <a:off x="216541" y="6418497"/>
            <a:ext cx="2057400" cy="365125"/>
          </a:xfrm>
          <a:prstGeom prst="rect">
            <a:avLst/>
          </a:prstGeom>
        </p:spPr>
        <p:txBody>
          <a:bodyPr/>
          <a:lstStyle/>
          <a:p>
            <a:fld id="{F277047F-CCE0-4DE6-B30E-CB813D0139EE}" type="slidenum">
              <a:rPr lang="ru-RU" smtClean="0"/>
              <a:pPr/>
              <a:t>22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53" y="3986665"/>
            <a:ext cx="3806007" cy="1526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175" y="3733340"/>
            <a:ext cx="3141260" cy="2093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632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2000" y="1510782"/>
            <a:ext cx="7920000" cy="218232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Информационно-просветительское мероприятие </a:t>
            </a:r>
            <a:r>
              <a:rPr lang="ru-RU" sz="1800" b="1" i="1" dirty="0">
                <a:solidFill>
                  <a:schemeClr val="tx1">
                    <a:lumMod val="50000"/>
                  </a:schemeClr>
                </a:solidFill>
              </a:rPr>
              <a:t>«Комсомольск-на-Амуре в годы Великой Отечественной войны</a:t>
            </a:r>
            <a:r>
              <a:rPr lang="ru-RU" sz="1800" b="1" i="1" dirty="0" smtClean="0">
                <a:solidFill>
                  <a:schemeClr val="tx1">
                    <a:lumMod val="50000"/>
                  </a:schemeClr>
                </a:solidFill>
              </a:rPr>
              <a:t>».</a:t>
            </a:r>
          </a:p>
          <a:p>
            <a:pPr marL="0" indent="0" algn="just">
              <a:buNone/>
            </a:pPr>
            <a:r>
              <a:rPr lang="ru-RU" sz="1800" i="1" dirty="0">
                <a:solidFill>
                  <a:schemeClr val="tx1">
                    <a:lumMod val="50000"/>
                  </a:schemeClr>
                </a:solidFill>
              </a:rPr>
              <a:t>Цели мероприятия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: повышение интереса к историческому прошлому страны; воспитание гражданских чувств патриотизма, уважения к ветеранам войны и труженикам тыла и их героическому вкладу в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Победу в Великой Отечественной войне.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КУЛЬТУРНО-ПРОСВЕТИТЕЛЬСКАЯ ДЕЯТЕЛЬНОСТЬ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>
          <a:xfrm>
            <a:off x="216541" y="6418497"/>
            <a:ext cx="2057400" cy="365125"/>
          </a:xfrm>
          <a:prstGeom prst="rect">
            <a:avLst/>
          </a:prstGeom>
        </p:spPr>
        <p:txBody>
          <a:bodyPr/>
          <a:lstStyle/>
          <a:p>
            <a:fld id="{F277047F-CCE0-4DE6-B30E-CB813D0139EE}" type="slidenum">
              <a:rPr lang="ru-RU" smtClean="0"/>
              <a:pPr/>
              <a:t>23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84" y="3723159"/>
            <a:ext cx="16200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866" y="3428998"/>
            <a:ext cx="1512000" cy="1009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33" y="3429000"/>
            <a:ext cx="3314134" cy="2208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866" y="4629319"/>
            <a:ext cx="1512000" cy="100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40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2000" y="1510782"/>
            <a:ext cx="7920000" cy="218232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В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помощь учебному, научному и воспитательному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процессам,</a:t>
            </a:r>
            <a:b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к знаменательным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и памятным датам сотрудники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библиотеки в соответствии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с планом культурно-выставочной деятельности регулярно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подготавливали новые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книжные выставки и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проводили их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устные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обзоры группам студентов.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Всего в 2023/2024 учебном году организовано 34 книжные выставки.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КУЛЬТУРНО-ПРОСВЕТИТЕЛЬСКАЯ ДЕЯТЕЛЬНОСТЬ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>
          <a:xfrm>
            <a:off x="216541" y="6418497"/>
            <a:ext cx="2057400" cy="365125"/>
          </a:xfrm>
          <a:prstGeom prst="rect">
            <a:avLst/>
          </a:prstGeom>
        </p:spPr>
        <p:txBody>
          <a:bodyPr/>
          <a:lstStyle/>
          <a:p>
            <a:fld id="{F277047F-CCE0-4DE6-B30E-CB813D0139EE}" type="slidenum">
              <a:rPr lang="ru-RU" smtClean="0"/>
              <a:pPr/>
              <a:t>24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2" y="3280755"/>
            <a:ext cx="2590705" cy="17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011" y="4039972"/>
            <a:ext cx="2901978" cy="1937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89" y="3280755"/>
            <a:ext cx="2590700" cy="17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089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2000" y="1510783"/>
            <a:ext cx="7920000" cy="191599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Виртуальные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обзоры тематических книжных выставок, а также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презентации,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подготовленные к юбилейным датам отечественных писателей, размещены на странице НТБ сайта университета. </a:t>
            </a:r>
            <a:endParaRPr lang="ru-RU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Всего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тематических экспозиций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книжных выставок на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веб-странице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библиотеки – 139, из них добавленных в 2023/2024 учебном году – 53.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Презентаций к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юбилеям писателей –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68, из них добавленных в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2024 году –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15.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КУЛЬТУРНО-ПРОСВЕТИТЕЛЬСКАЯ ДЕЯТЕЛЬНОСТЬ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>
          <a:xfrm>
            <a:off x="216541" y="6418497"/>
            <a:ext cx="2057400" cy="365125"/>
          </a:xfrm>
          <a:prstGeom prst="rect">
            <a:avLst/>
          </a:prstGeom>
        </p:spPr>
        <p:txBody>
          <a:bodyPr/>
          <a:lstStyle/>
          <a:p>
            <a:fld id="{F277047F-CCE0-4DE6-B30E-CB813D0139EE}" type="slidenum">
              <a:rPr lang="ru-RU" smtClean="0"/>
              <a:pPr/>
              <a:t>25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15" y="3499646"/>
            <a:ext cx="3700057" cy="24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530" y="3499646"/>
            <a:ext cx="3696550" cy="24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335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2000" y="1510783"/>
            <a:ext cx="7920000" cy="119690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Библиотека тесно сотрудничает с газетой </a:t>
            </a:r>
            <a:r>
              <a:rPr lang="ru-RU" sz="1800" i="1" dirty="0" smtClean="0">
                <a:solidFill>
                  <a:schemeClr val="tx1">
                    <a:lumMod val="50000"/>
                  </a:schemeClr>
                </a:solidFill>
              </a:rPr>
              <a:t>«Университетская жизнь в </a:t>
            </a:r>
            <a:r>
              <a:rPr lang="ru-RU" sz="1800" i="1" dirty="0" err="1" smtClean="0">
                <a:solidFill>
                  <a:schemeClr val="tx1">
                    <a:lumMod val="50000"/>
                  </a:schemeClr>
                </a:solidFill>
              </a:rPr>
              <a:t>КнАГУ</a:t>
            </a:r>
            <a:r>
              <a:rPr lang="ru-RU" sz="1800" i="1" dirty="0" smtClean="0">
                <a:solidFill>
                  <a:schemeClr val="tx1">
                    <a:lumMod val="50000"/>
                  </a:schemeClr>
                </a:solidFill>
              </a:rPr>
              <a:t>»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С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целью продвижения информационных ресурсов, своих услуг, а также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к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знаменательным и памятным датам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в 2023/2024 учебном году сотрудниками библиотеки опубликовано 8 статей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КУЛЬТУРНО-ПРОСВЕТИТЕЛЬСКАЯ ДЕЯТЕЛЬНОСТЬ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>
          <a:xfrm>
            <a:off x="216541" y="6418497"/>
            <a:ext cx="2057400" cy="365125"/>
          </a:xfrm>
          <a:prstGeom prst="rect">
            <a:avLst/>
          </a:prstGeom>
        </p:spPr>
        <p:txBody>
          <a:bodyPr/>
          <a:lstStyle/>
          <a:p>
            <a:fld id="{F277047F-CCE0-4DE6-B30E-CB813D0139EE}" type="slidenum">
              <a:rPr lang="ru-RU" smtClean="0"/>
              <a:pPr/>
              <a:t>26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56" y="2934344"/>
            <a:ext cx="3302494" cy="2805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583" y="2934344"/>
            <a:ext cx="3734046" cy="2805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791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2000" y="1510783"/>
            <a:ext cx="7920000" cy="139221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Современным и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удобным инструментом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, дополняющим и расширяющим спектр услуг, оказываемых читателям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, является веб-представительство библиотеки в сети Интернет. Страница библиотеки на сайте университета позволяет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оперативно сообщать о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событиях,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раскрывать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фонды, устанавливать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обратную связь с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пользователями.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Библиотека наполняет информацией и актуализирует следующие разделы:</a:t>
            </a:r>
          </a:p>
          <a:p>
            <a:pPr marL="0" indent="0" algn="just">
              <a:buNone/>
            </a:pPr>
            <a:endParaRPr lang="ru-RU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ru-RU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ru-RU" sz="18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НТБ в сети ИНТЕРНЕТ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>
          <a:xfrm>
            <a:off x="216541" y="6418497"/>
            <a:ext cx="2057400" cy="365125"/>
          </a:xfrm>
          <a:prstGeom prst="rect">
            <a:avLst/>
          </a:prstGeom>
        </p:spPr>
        <p:txBody>
          <a:bodyPr/>
          <a:lstStyle/>
          <a:p>
            <a:fld id="{F277047F-CCE0-4DE6-B30E-CB813D0139EE}" type="slidenum">
              <a:rPr lang="ru-RU" smtClean="0"/>
              <a:pPr/>
              <a:t>27</a:t>
            </a:fld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79001771"/>
              </p:ext>
            </p:extLst>
          </p:nvPr>
        </p:nvGraphicFramePr>
        <p:xfrm>
          <a:off x="1305018" y="3429000"/>
          <a:ext cx="6533965" cy="2597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444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2000" y="1510782"/>
            <a:ext cx="7920000" cy="26350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Для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обеспечения поддержки инклюзивного образования в НТБ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применен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комплексный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подход.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Для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пользователей со специальными потребностями и физическими ограничениями обеспечен доступ к электронным образовательным и научным ресурсам за пределами вуза, из любой точки, имеющей доступ к сети Интернет; в помещении библиотеки организовано 2 адаптированных посадочных места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Для читателей с нарушениями опорно-двигательного аппарата оборудовано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посадочное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рабочее место: стол с глубоким радиусным вырезом, регулируемый по высоте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Для передачи аудиоинформации читателям с нарушенной функцией слуха кафедры выдачи абонемента и зала электронной информации оснащены портативной информационной индукционной системой Исток.</a:t>
            </a:r>
            <a:endParaRPr lang="ru-RU" sz="18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ДОСТУПНАЯ СРЕДА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>
          <a:xfrm>
            <a:off x="216541" y="6418497"/>
            <a:ext cx="2057400" cy="365125"/>
          </a:xfrm>
          <a:prstGeom prst="rect">
            <a:avLst/>
          </a:prstGeom>
        </p:spPr>
        <p:txBody>
          <a:bodyPr/>
          <a:lstStyle/>
          <a:p>
            <a:fld id="{F277047F-CCE0-4DE6-B30E-CB813D0139EE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66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2000" y="1510782"/>
            <a:ext cx="7920000" cy="26350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Для читателей с глубокими нарушениями зрения: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– организовано адаптированное посадочное рабочее место: ноутбук с программой чтения с экрана JAWS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</a:rPr>
              <a:t>for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</a:rPr>
              <a:t>Windows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 со встроенным синтезатором речи; сканирующая и читающая машина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</a:rPr>
              <a:t>Sara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;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– в формате DAISY создана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электронная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библиотека «говорящих» учебных пособий преподавателей университета. В настоящий момент количество пособий в формате DAISY – 198.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– организован доступ к электронно-библиотечным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системам ZNANIUM, </a:t>
            </a:r>
            <a:b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IPR SMART, ЮРАЙТ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с версией сайта для слабовидящих.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ДОСТУПНАЯ СРЕДА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>
          <a:xfrm>
            <a:off x="216541" y="6418497"/>
            <a:ext cx="2057400" cy="365125"/>
          </a:xfrm>
          <a:prstGeom prst="rect">
            <a:avLst/>
          </a:prstGeom>
        </p:spPr>
        <p:txBody>
          <a:bodyPr/>
          <a:lstStyle/>
          <a:p>
            <a:fld id="{F277047F-CCE0-4DE6-B30E-CB813D0139EE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701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2000" y="1510781"/>
            <a:ext cx="7920000" cy="283927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Библиотеки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– один из древнейших культурных институтов. За долгий период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своей истории они претерпели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существенные изменения.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От храмов, где хранились глиняные таблички с клинописью шумерской цивилизации, до многофункциональных пространств, оснащенных по последнему слову техники, библиотеки развивались вместе с человечеством, являясь хранителями знаний и мирового культурного наследия.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В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настоящее время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библиотеки остаются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важнейшим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местом систематизации и хранения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информационных ресурсов, а также центром, который не только предоставляет сведения из разных областей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знаний, но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и осуществляет информационное просвещение пользователей, удовлетворяет их потребности в коммуникации, досуговой и творческой деятельности, самообразовании и саморазвитии.</a:t>
            </a:r>
          </a:p>
          <a:p>
            <a:pPr marL="0" indent="0" algn="just">
              <a:buNone/>
            </a:pP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ОБЩЕРОССИЙСКИЙ ДЕНЬ БИБЛИОТЕК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>
          <a:xfrm>
            <a:off x="216541" y="6418497"/>
            <a:ext cx="2057400" cy="365125"/>
          </a:xfrm>
          <a:prstGeom prst="rect">
            <a:avLst/>
          </a:prstGeom>
        </p:spPr>
        <p:txBody>
          <a:bodyPr/>
          <a:lstStyle/>
          <a:p>
            <a:fld id="{F277047F-CCE0-4DE6-B30E-CB813D0139EE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479" y="4404121"/>
            <a:ext cx="2577043" cy="15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66" y="4404121"/>
            <a:ext cx="2205511" cy="15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" r="19010"/>
          <a:stretch/>
        </p:blipFill>
        <p:spPr>
          <a:xfrm>
            <a:off x="6143347" y="4404121"/>
            <a:ext cx="2331210" cy="15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860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2000" y="1510782"/>
            <a:ext cx="7920000" cy="26350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Таким образом, в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2023/2024 учебном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году научно-техническая библиотека активно участвовала в общеуниверситетских процессах: </a:t>
            </a:r>
            <a:endParaRPr lang="ru-RU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успешно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комплектовала библиотечные фонды, проводила закупочную деятельность, учет,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прибытие и убытие литературы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; </a:t>
            </a:r>
            <a:endParaRPr lang="ru-RU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организовывала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обслуживание читателей; </a:t>
            </a:r>
            <a:endParaRPr lang="ru-RU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вела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образовательную деятельность посредством проведения занятий по основам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цифровой грамотности; </a:t>
            </a:r>
          </a:p>
          <a:p>
            <a:pPr algn="just"/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принимала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участие в воспитательной и гуманитарно-просветительской деятельности; </a:t>
            </a:r>
            <a:endParaRPr lang="ru-RU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способствовала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обеспечению равного доступа всех групп пользователей, в том числе инвалидов и лиц с ограниченными возможностями здоровья, к фондам библиотеки для поиска и получения печатных и/или электронных образовательных ресурсов в формах, адаптированных к ограничениям их здоровья.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НАУЧНО-ТЕХНИЧЕСКАЯ БИБЛИОТЕКА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>
          <a:xfrm>
            <a:off x="216541" y="6418497"/>
            <a:ext cx="2057400" cy="365125"/>
          </a:xfrm>
          <a:prstGeom prst="rect">
            <a:avLst/>
          </a:prstGeom>
        </p:spPr>
        <p:txBody>
          <a:bodyPr/>
          <a:lstStyle/>
          <a:p>
            <a:fld id="{F277047F-CCE0-4DE6-B30E-CB813D0139EE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00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2000" y="1510782"/>
            <a:ext cx="7920000" cy="425970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7 мая 2024 года Президент РФ подписал Указ № 309 «О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национальных целях развития Российской Федерации на период до 2030 года и на перспективу до 2036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года». 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Для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их достижения документом установлены целевые показатели, среди которых: </a:t>
            </a:r>
            <a:endParaRPr lang="ru-RU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ru-RU" sz="1800" i="1" dirty="0" smtClean="0">
                <a:solidFill>
                  <a:schemeClr val="tx1">
                    <a:lumMod val="50000"/>
                  </a:schemeClr>
                </a:solidFill>
              </a:rPr>
              <a:t>воспитание </a:t>
            </a:r>
            <a:r>
              <a:rPr lang="ru-RU" sz="1800" i="1" dirty="0">
                <a:solidFill>
                  <a:schemeClr val="tx1">
                    <a:lumMod val="50000"/>
                  </a:schemeClr>
                </a:solidFill>
              </a:rPr>
              <a:t>гармонично развитой, патриотичной и социально ответственной личности на основе традиционных российских духовно-нравственных и </a:t>
            </a:r>
            <a:r>
              <a:rPr lang="ru-RU" sz="1800" i="1" dirty="0" smtClean="0">
                <a:solidFill>
                  <a:schemeClr val="tx1">
                    <a:lumMod val="50000"/>
                  </a:schemeClr>
                </a:solidFill>
              </a:rPr>
              <a:t>культурно-исторических ценностей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Указ имеет прямое отношение к работе библиотек и является ориентиром в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их деятельности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, поскольку библиотеки осуществляют важную просветительскую и воспитательную миссию в российском обществе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ru-RU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ГОСУДАРСТВЕННАЯ ПОЛИТИКА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>
          <a:xfrm>
            <a:off x="216541" y="6418497"/>
            <a:ext cx="2057400" cy="365125"/>
          </a:xfrm>
          <a:prstGeom prst="rect">
            <a:avLst/>
          </a:prstGeom>
        </p:spPr>
        <p:txBody>
          <a:bodyPr/>
          <a:lstStyle/>
          <a:p>
            <a:fld id="{F277047F-CCE0-4DE6-B30E-CB813D0139EE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705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2000" y="1510782"/>
            <a:ext cx="7920000" cy="425970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Также с учетом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актуальных задач и вызовов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была скорректирована Стратегия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научно-технологического развития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России, о чем сказано в Послании Президента РФ от 29 февраля 2024 года. 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В логике Стратегии будут запущены новые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национальные проекты технологического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суверенитета России. Среди основных направлений обозначено важнейшее, связанное с дальнейшим развитием вузовских библиотек:</a:t>
            </a:r>
          </a:p>
          <a:p>
            <a:pPr algn="just"/>
            <a:r>
              <a:rPr lang="ru-RU" sz="1800" i="1" dirty="0">
                <a:solidFill>
                  <a:schemeClr val="tx1">
                    <a:lumMod val="50000"/>
                  </a:schemeClr>
                </a:solidFill>
              </a:rPr>
              <a:t>Нужно также модернизировать сеть научно-технических библиотек </a:t>
            </a:r>
            <a:r>
              <a:rPr lang="ru-RU" sz="1800" i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sz="1800" i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1800" i="1" dirty="0" smtClean="0">
                <a:solidFill>
                  <a:schemeClr val="tx1">
                    <a:lumMod val="50000"/>
                  </a:schemeClr>
                </a:solidFill>
              </a:rPr>
              <a:t>в </a:t>
            </a:r>
            <a:r>
              <a:rPr lang="ru-RU" sz="1800" i="1" dirty="0">
                <a:solidFill>
                  <a:schemeClr val="tx1">
                    <a:lumMod val="50000"/>
                  </a:schemeClr>
                </a:solidFill>
              </a:rPr>
              <a:t>вузах и научных организациях, сделать их настоящими цифровыми центрами знаний и информации. Выделим на эти цели – тоже дополнительно – 9 миллиардов </a:t>
            </a:r>
            <a:r>
              <a:rPr lang="ru-RU" sz="1800" i="1" dirty="0" smtClean="0">
                <a:solidFill>
                  <a:schemeClr val="tx1">
                    <a:lumMod val="50000"/>
                  </a:schemeClr>
                </a:solidFill>
              </a:rPr>
              <a:t>рублей.</a:t>
            </a:r>
          </a:p>
          <a:p>
            <a:pPr marL="0" indent="0" algn="r">
              <a:buNone/>
            </a:pP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В</a:t>
            </a:r>
            <a:r>
              <a:rPr lang="ru-RU" sz="1800" smtClean="0">
                <a:solidFill>
                  <a:schemeClr val="tx1">
                    <a:lumMod val="50000"/>
                  </a:schemeClr>
                </a:solidFill>
              </a:rPr>
              <a:t>. Путин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. Послание Федеральному собранию от 29.02.2024.</a:t>
            </a:r>
            <a:endParaRPr lang="ru-RU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ГОСУДАРСТВЕННАЯ ПОЛИТИКА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>
          <a:xfrm>
            <a:off x="216541" y="6418497"/>
            <a:ext cx="2057400" cy="365125"/>
          </a:xfrm>
          <a:prstGeom prst="rect">
            <a:avLst/>
          </a:prstGeom>
        </p:spPr>
        <p:txBody>
          <a:bodyPr/>
          <a:lstStyle/>
          <a:p>
            <a:fld id="{F277047F-CCE0-4DE6-B30E-CB813D0139EE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876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88" y="1343488"/>
            <a:ext cx="7066624" cy="4711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98486" y="6400800"/>
            <a:ext cx="674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СПАСИБО ЗА ВНИМАНИЕ!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70557"/>
      </p:ext>
    </p:extLst>
  </p:cSld>
  <p:clrMapOvr>
    <a:masterClrMapping/>
  </p:clrMapOvr>
  <p:transition advClick="0" advTm="10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2000" y="1510781"/>
            <a:ext cx="7920000" cy="435735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Современные вузовские библиотеки, являясь частью глобальной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информационной среды, наряду с реализацией задачи информационного сопровождения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образовательного и научно-исследовательского процессов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, также выполняют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следующие важнейшие функции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:</a:t>
            </a:r>
            <a:endParaRPr lang="ru-RU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</a:rPr>
              <a:t>кумулятивную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– формирование, накопление, систематизация и организация хранения документально-информационных ресурсов; </a:t>
            </a:r>
          </a:p>
          <a:p>
            <a:pPr algn="just"/>
            <a:r>
              <a:rPr lang="ru-RU" sz="1800" b="1" dirty="0">
                <a:solidFill>
                  <a:schemeClr val="tx1">
                    <a:lumMod val="50000"/>
                  </a:schemeClr>
                </a:solidFill>
              </a:rPr>
              <a:t>информационно-сервисную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 – обеспечение учебного и научного процесса информационными ресурсами и материалами, предоставление доступа к информации;</a:t>
            </a:r>
          </a:p>
          <a:p>
            <a:pPr algn="just"/>
            <a:r>
              <a:rPr lang="ru-RU" sz="1800" b="1" dirty="0">
                <a:solidFill>
                  <a:schemeClr val="tx1">
                    <a:lumMod val="50000"/>
                  </a:schemeClr>
                </a:solidFill>
              </a:rPr>
              <a:t>образовательную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 – повышение уровня информационной культуры читателей;</a:t>
            </a:r>
          </a:p>
          <a:p>
            <a:pPr algn="just"/>
            <a:r>
              <a:rPr lang="ru-RU" sz="1800" b="1" dirty="0">
                <a:solidFill>
                  <a:schemeClr val="tx1">
                    <a:lumMod val="50000"/>
                  </a:schemeClr>
                </a:solidFill>
              </a:rPr>
              <a:t>развивающую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 – предоставление возможности для использования информации как в целях получения знаний и развития, так и в целях проведения досуга;</a:t>
            </a:r>
          </a:p>
          <a:p>
            <a:pPr algn="just"/>
            <a:r>
              <a:rPr lang="ru-RU" sz="1800" b="1" dirty="0">
                <a:solidFill>
                  <a:schemeClr val="tx1">
                    <a:lumMod val="50000"/>
                  </a:schemeClr>
                </a:solidFill>
              </a:rPr>
              <a:t>культурно-просветительскую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 – содействие формированию культурного,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гражданско-патриотического и социального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самосознания студентов.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ФУНКЦИИ ВУЗОВСКИХ БИБЛИОТЕК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>
          <a:xfrm>
            <a:off x="216541" y="6418497"/>
            <a:ext cx="2057400" cy="365125"/>
          </a:xfrm>
          <a:prstGeom prst="rect">
            <a:avLst/>
          </a:prstGeom>
        </p:spPr>
        <p:txBody>
          <a:bodyPr/>
          <a:lstStyle/>
          <a:p>
            <a:fld id="{F277047F-CCE0-4DE6-B30E-CB813D0139EE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076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2000" y="1510781"/>
            <a:ext cx="79200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ru-RU" sz="18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Научно-техническая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библиотека </a:t>
            </a:r>
            <a:r>
              <a:rPr lang="ru-RU" sz="1800" dirty="0" err="1" smtClean="0">
                <a:solidFill>
                  <a:schemeClr val="tx1">
                    <a:lumMod val="50000"/>
                  </a:schemeClr>
                </a:solidFill>
              </a:rPr>
              <a:t>КнАГУ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 призвана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поддерживать научно-образовательную и исследовательскую деятельность университетского сообщества и предоставлять каждому пользователю качественный и эффективный доступ к информационным ресурсам.</a:t>
            </a:r>
          </a:p>
          <a:p>
            <a:pPr marL="0" indent="0" algn="just">
              <a:buNone/>
            </a:pPr>
            <a:endParaRPr lang="ru-RU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ru-RU" sz="18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Основной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целью деятельности библиотеки является всестороннее и полное обеспечение участников образовательного и научно-исследовательского процессов традиционными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(печатными) и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электронными информационными ресурсами.</a:t>
            </a:r>
          </a:p>
          <a:p>
            <a:pPr marL="0" indent="0" algn="just">
              <a:buNone/>
            </a:pP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НАУЧНО-ТЕХНИЧЕСКАЯ БИБЛИОТЕКА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>
          <a:xfrm>
            <a:off x="216541" y="6418497"/>
            <a:ext cx="2057400" cy="365125"/>
          </a:xfrm>
          <a:prstGeom prst="rect">
            <a:avLst/>
          </a:prstGeom>
        </p:spPr>
        <p:txBody>
          <a:bodyPr/>
          <a:lstStyle/>
          <a:p>
            <a:fld id="{F277047F-CCE0-4DE6-B30E-CB813D0139EE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Прямоугольный треугольник 4"/>
          <p:cNvSpPr/>
          <p:nvPr/>
        </p:nvSpPr>
        <p:spPr>
          <a:xfrm flipH="1">
            <a:off x="671744" y="1633490"/>
            <a:ext cx="488272" cy="45276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араллелограмм 6"/>
          <p:cNvSpPr/>
          <p:nvPr/>
        </p:nvSpPr>
        <p:spPr>
          <a:xfrm>
            <a:off x="1191089" y="1633492"/>
            <a:ext cx="2059619" cy="452759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МИССИЯ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67416" y="1633492"/>
            <a:ext cx="248574" cy="4527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 flipH="1">
            <a:off x="716133" y="3428998"/>
            <a:ext cx="488272" cy="45276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11"/>
          <p:cNvSpPr/>
          <p:nvPr/>
        </p:nvSpPr>
        <p:spPr>
          <a:xfrm>
            <a:off x="1214763" y="3429000"/>
            <a:ext cx="2059619" cy="452759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ЦЕЛЬ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14763" y="3428996"/>
            <a:ext cx="248574" cy="4527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11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2000" y="1438183"/>
            <a:ext cx="7920000" cy="271656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17 июня 1955 года приказом № 664 Министерства высшего образования СССР в Комсомольске-на-Амуре был открыт вечерний политехнический институт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Начиная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с августа 1955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года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, вместе с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институтом создавалась библиотека. Первоначальный библиотечный фонд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составили 947 экземпляров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литературы. Это были работы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классиков марксизма-ленинизма, партийные и правительственные документы. </a:t>
            </a:r>
            <a:endParaRPr lang="ru-RU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К концу 1955 года в библиотеке имелось уже более 3000 книг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Осенью 1958 года институт и библиотека переехали в новое здание на проспекте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Ленина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. Здание было не достроено, библиотеке временно выделили небольшое помещение на втором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этаже.</a:t>
            </a:r>
            <a:endParaRPr lang="ru-RU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НТБ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>
          <a:xfrm>
            <a:off x="216541" y="6418497"/>
            <a:ext cx="2057400" cy="365125"/>
          </a:xfrm>
          <a:prstGeom prst="rect">
            <a:avLst/>
          </a:prstGeom>
        </p:spPr>
        <p:txBody>
          <a:bodyPr/>
          <a:lstStyle/>
          <a:p>
            <a:fld id="{F277047F-CCE0-4DE6-B30E-CB813D0139EE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1026" name="Picture 2" descr="оли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"/>
          <a:stretch>
            <a:fillRect/>
          </a:stretch>
        </p:blipFill>
        <p:spPr bwMode="auto">
          <a:xfrm>
            <a:off x="792000" y="4154748"/>
            <a:ext cx="7560000" cy="1881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6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2000" y="1510782"/>
            <a:ext cx="7920000" cy="6908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В настоящий момент общая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площадь, занимаемая НТБ, составляет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556 м², </a:t>
            </a:r>
            <a:b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из них: для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хранения фондов – 415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м²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для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обслуживания читателей – 142 м².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МАТЕРИАЛЬНО-ТЕХНИЧЕСКОЕ ОБЕСПЕЧЕНИЕ НТБ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>
          <a:xfrm>
            <a:off x="216541" y="6418497"/>
            <a:ext cx="2057400" cy="365125"/>
          </a:xfrm>
          <a:prstGeom prst="rect">
            <a:avLst/>
          </a:prstGeom>
        </p:spPr>
        <p:txBody>
          <a:bodyPr/>
          <a:lstStyle/>
          <a:p>
            <a:fld id="{F277047F-CCE0-4DE6-B30E-CB813D0139EE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473378"/>
              </p:ext>
            </p:extLst>
          </p:nvPr>
        </p:nvGraphicFramePr>
        <p:xfrm>
          <a:off x="628650" y="2313179"/>
          <a:ext cx="7886700" cy="322594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109501"/>
                <a:gridCol w="1777199"/>
              </a:tblGrid>
              <a:tr h="358438"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МАТЕРИАЛЬНО-ТЕХНИЧЕСКОЕ</a:t>
                      </a:r>
                      <a:r>
                        <a:rPr lang="ru-RU" sz="1400" baseline="0" dirty="0" smtClean="0">
                          <a:effectLst/>
                        </a:rPr>
                        <a:t> ОБЕСПЕЧЕНИЕ НТБ</a:t>
                      </a:r>
                      <a:endParaRPr lang="ru-RU" sz="1400" dirty="0">
                        <a:effectLst/>
                        <a:latin typeface="+mj-lt"/>
                      </a:endParaRPr>
                    </a:p>
                  </a:txBody>
                  <a:tcPr marL="57606" marR="57606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</a:txBody>
                  <a:tcPr marL="57606" marR="57606" marT="0" marB="0"/>
                </a:tc>
              </a:tr>
              <a:tr h="358438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Наименование объектов и средств</a:t>
                      </a:r>
                    </a:p>
                  </a:txBody>
                  <a:tcPr marL="57606" marR="57606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Количество</a:t>
                      </a:r>
                    </a:p>
                  </a:txBody>
                  <a:tcPr marL="57606" marR="57606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58438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Количество АРМ для читателей с доступом к сети Интернет</a:t>
                      </a:r>
                    </a:p>
                  </a:txBody>
                  <a:tcPr marL="57606" marR="57606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57606" marR="57606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8438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</a:rPr>
                        <a:t>Количество АРМ для сотрудников</a:t>
                      </a:r>
                      <a:endParaRPr lang="ru-RU" sz="14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606" marR="57606" marT="0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</a:rPr>
                        <a:t>9</a:t>
                      </a:r>
                    </a:p>
                  </a:txBody>
                  <a:tcPr marL="57606" marR="57606" marT="0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358438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</a:rPr>
                        <a:t>МФУ</a:t>
                      </a:r>
                    </a:p>
                  </a:txBody>
                  <a:tcPr marL="57606" marR="57606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</a:rPr>
                        <a:t>2</a:t>
                      </a:r>
                    </a:p>
                  </a:txBody>
                  <a:tcPr marL="57606" marR="57606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8438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</a:rPr>
                        <a:t>Принтер</a:t>
                      </a:r>
                    </a:p>
                  </a:txBody>
                  <a:tcPr marL="57606" marR="57606" marT="0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</a:rPr>
                        <a:t>4</a:t>
                      </a:r>
                    </a:p>
                  </a:txBody>
                  <a:tcPr marL="57606" marR="57606" marT="0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358438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</a:rPr>
                        <a:t>Сканирующая машина SARA CE для незрячих и слабовидящих</a:t>
                      </a:r>
                    </a:p>
                  </a:txBody>
                  <a:tcPr marL="57606" marR="57606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</a:rPr>
                        <a:t>1</a:t>
                      </a:r>
                    </a:p>
                  </a:txBody>
                  <a:tcPr marL="57606" marR="57606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8438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</a:rPr>
                        <a:t>Портативная информационная индукционная система Исток А2</a:t>
                      </a:r>
                    </a:p>
                  </a:txBody>
                  <a:tcPr marL="57606" marR="57606" marT="0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</a:rPr>
                        <a:t>2</a:t>
                      </a:r>
                    </a:p>
                  </a:txBody>
                  <a:tcPr marL="57606" marR="57606" marT="0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358438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</a:rPr>
                        <a:t>Проектор</a:t>
                      </a:r>
                    </a:p>
                  </a:txBody>
                  <a:tcPr marL="57606" marR="57606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</a:rPr>
                        <a:t>1</a:t>
                      </a:r>
                    </a:p>
                  </a:txBody>
                  <a:tcPr marL="57606" marR="57606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634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2000" y="1510781"/>
            <a:ext cx="7920000" cy="7352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Структура библиотеки утверждена приказом № 303-О от 15.09.2022 </a:t>
            </a:r>
            <a:b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1800" i="1" dirty="0" smtClean="0">
                <a:solidFill>
                  <a:schemeClr val="tx1">
                    <a:lumMod val="50000"/>
                  </a:schemeClr>
                </a:solidFill>
              </a:rPr>
              <a:t>«Об утверждении Положения о подразделении НТБ».</a:t>
            </a:r>
            <a:endParaRPr lang="ru-RU" sz="1800" i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НТБ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>
          <a:xfrm>
            <a:off x="216541" y="6418497"/>
            <a:ext cx="2057400" cy="365125"/>
          </a:xfrm>
          <a:prstGeom prst="rect">
            <a:avLst/>
          </a:prstGeom>
        </p:spPr>
        <p:txBody>
          <a:bodyPr/>
          <a:lstStyle/>
          <a:p>
            <a:fld id="{F277047F-CCE0-4DE6-B30E-CB813D0139EE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31291"/>
              </p:ext>
            </p:extLst>
          </p:nvPr>
        </p:nvGraphicFramePr>
        <p:xfrm>
          <a:off x="628650" y="2458488"/>
          <a:ext cx="7886700" cy="2668995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054571"/>
                <a:gridCol w="1832129"/>
              </a:tblGrid>
              <a:tr h="381285"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+mj-lt"/>
                        </a:rPr>
                        <a:t>СТРУКТУРА БИБЛИОТЕКИ</a:t>
                      </a:r>
                      <a:endParaRPr lang="ru-RU" sz="1400" dirty="0">
                        <a:effectLst/>
                        <a:latin typeface="+mj-lt"/>
                      </a:endParaRPr>
                    </a:p>
                  </a:txBody>
                  <a:tcPr marL="57606" marR="57606" marT="0" marB="0" anchor="ctr">
                    <a:solidFill>
                      <a:srgbClr val="33CC33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</a:txBody>
                  <a:tcPr marL="57606" marR="57606" marT="0" marB="0"/>
                </a:tc>
              </a:tr>
              <a:tr h="381285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Отдел</a:t>
                      </a:r>
                    </a:p>
                  </a:txBody>
                  <a:tcPr marL="57606" marR="57606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Местонахождение</a:t>
                      </a:r>
                    </a:p>
                  </a:txBody>
                  <a:tcPr marL="57606" marR="57606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81285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Директор библиотеки</a:t>
                      </a:r>
                    </a:p>
                  </a:txBody>
                  <a:tcPr marL="57606" marR="57606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128/1</a:t>
                      </a:r>
                    </a:p>
                  </a:txBody>
                  <a:tcPr marL="57606" marR="57606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1285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</a:rPr>
                        <a:t>Зал электронной информации</a:t>
                      </a:r>
                      <a:r>
                        <a:rPr lang="ru-RU" sz="14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</a:rPr>
                        <a:t> (читальный зал с выходом в сеть Интернет)</a:t>
                      </a:r>
                      <a:endParaRPr lang="ru-RU" sz="14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606" marR="57606" marT="0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</a:rPr>
                        <a:t>127/1</a:t>
                      </a:r>
                    </a:p>
                  </a:txBody>
                  <a:tcPr marL="57606" marR="57606" marT="0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381285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</a:rPr>
                        <a:t>Отдел комплектования, научной обработки и хранения литературы</a:t>
                      </a:r>
                    </a:p>
                  </a:txBody>
                  <a:tcPr marL="57606" marR="57606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</a:rPr>
                        <a:t>126а/1</a:t>
                      </a:r>
                    </a:p>
                  </a:txBody>
                  <a:tcPr marL="57606" marR="57606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1285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</a:rPr>
                        <a:t>Отдел абонементов</a:t>
                      </a:r>
                    </a:p>
                  </a:txBody>
                  <a:tcPr marL="57606" marR="57606" marT="0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</a:rPr>
                        <a:t>126/1</a:t>
                      </a:r>
                    </a:p>
                  </a:txBody>
                  <a:tcPr marL="57606" marR="57606" marT="0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381285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</a:rPr>
                        <a:t>Справочно-информационный отдел</a:t>
                      </a:r>
                    </a:p>
                  </a:txBody>
                  <a:tcPr marL="57606" marR="57606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</a:rPr>
                        <a:t>126а/1</a:t>
                      </a:r>
                    </a:p>
                  </a:txBody>
                  <a:tcPr marL="57606" marR="57606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24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2000" y="1510781"/>
            <a:ext cx="7920000" cy="233324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Являясь важным структурным подразделением вуза, НТБ успешно справляется со своей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главной задачей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– предоставлять каждому пользователю качественный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доступ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к традиционным (печатным) и электронным информационным ресурсам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.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В 2023/2024 учебном году библиотечный фонд был укомплектован печатными и электронными учебными изданиями, методическими и периодическими изданиями по всем входящим в основные образовательные программы дисциплинам в соответствии с требованиями федеральных образовательных государственных стандартов.</a:t>
            </a:r>
          </a:p>
          <a:p>
            <a:pPr marL="0" indent="0" algn="just">
              <a:buNone/>
            </a:pPr>
            <a:endParaRPr lang="ru-RU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БИБЛИОТЕЧНЫЙ ФОНД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>
          <a:xfrm>
            <a:off x="216541" y="6418497"/>
            <a:ext cx="2057400" cy="365125"/>
          </a:xfrm>
          <a:prstGeom prst="rect">
            <a:avLst/>
          </a:prstGeom>
        </p:spPr>
        <p:txBody>
          <a:bodyPr/>
          <a:lstStyle/>
          <a:p>
            <a:fld id="{F277047F-CCE0-4DE6-B30E-CB813D0139EE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502877"/>
              </p:ext>
            </p:extLst>
          </p:nvPr>
        </p:nvGraphicFramePr>
        <p:xfrm>
          <a:off x="628650" y="4154751"/>
          <a:ext cx="7886700" cy="1802726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319388"/>
                <a:gridCol w="2567312"/>
              </a:tblGrid>
              <a:tr h="368974"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+mj-lt"/>
                        </a:rPr>
                        <a:t>СОСТАВ БИБЛИОТЕЧНОГО ФОНДА</a:t>
                      </a:r>
                      <a:endParaRPr lang="ru-RU" sz="1400" dirty="0">
                        <a:effectLst/>
                        <a:latin typeface="+mj-lt"/>
                      </a:endParaRPr>
                    </a:p>
                  </a:txBody>
                  <a:tcPr marL="57606" marR="57606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</a:txBody>
                  <a:tcPr marL="57606" marR="57606" marT="0" marB="0"/>
                </a:tc>
              </a:tr>
              <a:tr h="358438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Библиотечный фонд на физических (материальных) носителях</a:t>
                      </a:r>
                    </a:p>
                  </a:txBody>
                  <a:tcPr marL="57606" marR="5760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280944 экз.</a:t>
                      </a:r>
                    </a:p>
                  </a:txBody>
                  <a:tcPr marL="57606" marR="5760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8438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Сетевые электронные документы</a:t>
                      </a:r>
                    </a:p>
                  </a:txBody>
                  <a:tcPr marL="57606" marR="57606" marT="0" marB="0" anchor="b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7873963 экз.</a:t>
                      </a:r>
                    </a:p>
                  </a:txBody>
                  <a:tcPr marL="57606" marR="57606" marT="0" marB="0" anchor="b"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358438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</a:rPr>
                        <a:t>        Сетевые удаленные документы</a:t>
                      </a:r>
                      <a:endParaRPr lang="ru-RU" sz="14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606" marR="5760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</a:rPr>
                        <a:t>7866748 экз.</a:t>
                      </a:r>
                    </a:p>
                  </a:txBody>
                  <a:tcPr marL="57606" marR="5760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8438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</a:rPr>
                        <a:t>        Сетевые инсталлированные документы</a:t>
                      </a:r>
                    </a:p>
                  </a:txBody>
                  <a:tcPr marL="57606" marR="57606" marT="0" marB="0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</a:rPr>
                        <a:t>7675752 экз.</a:t>
                      </a:r>
                    </a:p>
                  </a:txBody>
                  <a:tcPr marL="57606" marR="57606" marT="0" marB="0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11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КнАГУ">
      <a:dk1>
        <a:srgbClr val="575756"/>
      </a:dk1>
      <a:lt1>
        <a:srgbClr val="FFFFFF"/>
      </a:lt1>
      <a:dk2>
        <a:srgbClr val="1976D2"/>
      </a:dk2>
      <a:lt2>
        <a:srgbClr val="FFFFFF"/>
      </a:lt2>
      <a:accent1>
        <a:srgbClr val="33CC33"/>
      </a:accent1>
      <a:accent2>
        <a:srgbClr val="0D47A1"/>
      </a:accent2>
      <a:accent3>
        <a:srgbClr val="009640"/>
      </a:accent3>
      <a:accent4>
        <a:srgbClr val="EDEDED"/>
      </a:accent4>
      <a:accent5>
        <a:srgbClr val="9D9D9C"/>
      </a:accent5>
      <a:accent6>
        <a:srgbClr val="575756"/>
      </a:accent6>
      <a:hlink>
        <a:srgbClr val="0D47A1"/>
      </a:hlink>
      <a:folHlink>
        <a:srgbClr val="009640"/>
      </a:folHlink>
    </a:clrScheme>
    <a:fontScheme name="КнАГУ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25804</TotalTime>
  <Words>2076</Words>
  <Application>Microsoft Office PowerPoint</Application>
  <PresentationFormat>Экран (4:3)</PresentationFormat>
  <Paragraphs>245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Arial</vt:lpstr>
      <vt:lpstr>Calibri</vt:lpstr>
      <vt:lpstr>Тема Office</vt:lpstr>
      <vt:lpstr>Научно-техническая библиотека КнАГУ</vt:lpstr>
      <vt:lpstr>ОБЩЕРОССИЙСКИЙ ДЕНЬ БИБЛИОТЕК</vt:lpstr>
      <vt:lpstr>ОБЩЕРОССИЙСКИЙ ДЕНЬ БИБЛИОТЕК</vt:lpstr>
      <vt:lpstr>ФУНКЦИИ ВУЗОВСКИХ БИБЛИОТЕК</vt:lpstr>
      <vt:lpstr>НАУЧНО-ТЕХНИЧЕСКАЯ БИБЛИОТЕКА</vt:lpstr>
      <vt:lpstr>ИСТОРИЯ НТБ</vt:lpstr>
      <vt:lpstr>МАТЕРИАЛЬНО-ТЕХНИЧЕСКОЕ ОБЕСПЕЧЕНИЕ НТБ</vt:lpstr>
      <vt:lpstr>СТРУКТУРА НТБ</vt:lpstr>
      <vt:lpstr>БИБЛИОТЕЧНЫЙ ФОНД</vt:lpstr>
      <vt:lpstr>БИБЛИОТЕЧНЫЙ ФОНД</vt:lpstr>
      <vt:lpstr>БИБЛИОТЕЧНЫЙ ФОНД</vt:lpstr>
      <vt:lpstr>БИБЛИОТЕЧНЫЙ ФОНД</vt:lpstr>
      <vt:lpstr>БИБЛИОТЕЧНЫЙ ФОНД</vt:lpstr>
      <vt:lpstr>БИБЛИОТЕЧНЫЙ ФОНД</vt:lpstr>
      <vt:lpstr>БИБЛИОТЕЧНЫЙ ФОНД</vt:lpstr>
      <vt:lpstr>БИБЛИОТЕЧНЫЙ ФОНД</vt:lpstr>
      <vt:lpstr>БИБЛИОТЕЧНЫЙ ФОНД</vt:lpstr>
      <vt:lpstr>БИБЛИОТЕЧНОЕ ОБСЛУЖИВАНИЕ ЧИТАТЕЛЕЙ</vt:lpstr>
      <vt:lpstr>БИБЛИОТЕЧНОЕ ОБСЛУЖИВАНИЕ ЧИТАТЕЛЕЙ</vt:lpstr>
      <vt:lpstr>КУЛЬТУРНО-ПРОСВЕТИТЕЛЬСКАЯ ДЕЯТЕЛЬНОСТЬ</vt:lpstr>
      <vt:lpstr>КУЛЬТУРНО-ПРОСВЕТИТЕЛЬСКАЯ ДЕЯТЕЛЬНОСТЬ</vt:lpstr>
      <vt:lpstr>КУЛЬТУРНО-ПРОСВЕТИТЕЛЬСКАЯ ДЕЯТЕЛЬНОСТЬ</vt:lpstr>
      <vt:lpstr>КУЛЬТУРНО-ПРОСВЕТИТЕЛЬСКАЯ ДЕЯТЕЛЬНОСТЬ</vt:lpstr>
      <vt:lpstr>КУЛЬТУРНО-ПРОСВЕТИТЕЛЬСКАЯ ДЕЯТЕЛЬНОСТЬ</vt:lpstr>
      <vt:lpstr>КУЛЬТУРНО-ПРОСВЕТИТЕЛЬСКАЯ ДЕЯТЕЛЬНОСТЬ</vt:lpstr>
      <vt:lpstr>КУЛЬТУРНО-ПРОСВЕТИТЕЛЬСКАЯ ДЕЯТЕЛЬНОСТЬ</vt:lpstr>
      <vt:lpstr>НТБ в сети ИНТЕРНЕТ</vt:lpstr>
      <vt:lpstr>ДОСТУПНАЯ СРЕДА</vt:lpstr>
      <vt:lpstr>ДОСТУПНАЯ СРЕДА</vt:lpstr>
      <vt:lpstr>НАУЧНО-ТЕХНИЧЕСКАЯ БИБЛИОТЕКА</vt:lpstr>
      <vt:lpstr>ГОСУДАРСТВЕННАЯ ПОЛИТИКА</vt:lpstr>
      <vt:lpstr>ГОСУДАРСТВЕННАЯ ПОЛИТИКА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Романовская Инна Анатольевна</cp:lastModifiedBy>
  <cp:revision>376</cp:revision>
  <dcterms:created xsi:type="dcterms:W3CDTF">2015-07-01T11:32:27Z</dcterms:created>
  <dcterms:modified xsi:type="dcterms:W3CDTF">2024-05-17T01:36:06Z</dcterms:modified>
</cp:coreProperties>
</file>