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0" r:id="rId3"/>
    <p:sldId id="308" r:id="rId4"/>
    <p:sldId id="293" r:id="rId5"/>
    <p:sldId id="309" r:id="rId6"/>
    <p:sldId id="312" r:id="rId7"/>
    <p:sldId id="310" r:id="rId8"/>
    <p:sldId id="311" r:id="rId9"/>
    <p:sldId id="313" r:id="rId10"/>
    <p:sldId id="315" r:id="rId11"/>
    <p:sldId id="316" r:id="rId12"/>
    <p:sldId id="317" r:id="rId13"/>
    <p:sldId id="318" r:id="rId14"/>
    <p:sldId id="289" r:id="rId15"/>
    <p:sldId id="319" r:id="rId16"/>
    <p:sldId id="320" r:id="rId17"/>
    <p:sldId id="321" r:id="rId18"/>
    <p:sldId id="268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30" r:id="rId27"/>
    <p:sldId id="329" r:id="rId28"/>
    <p:sldId id="331" r:id="rId29"/>
    <p:sldId id="332" r:id="rId30"/>
    <p:sldId id="333" r:id="rId31"/>
    <p:sldId id="280" r:id="rId32"/>
    <p:sldId id="294" r:id="rId33"/>
    <p:sldId id="295" r:id="rId34"/>
    <p:sldId id="300" r:id="rId35"/>
    <p:sldId id="302" r:id="rId36"/>
    <p:sldId id="303" r:id="rId37"/>
    <p:sldId id="304" r:id="rId38"/>
    <p:sldId id="305" r:id="rId39"/>
    <p:sldId id="334" r:id="rId40"/>
    <p:sldId id="335" r:id="rId41"/>
    <p:sldId id="301" r:id="rId42"/>
    <p:sldId id="336" r:id="rId43"/>
    <p:sldId id="337" r:id="rId44"/>
    <p:sldId id="298" r:id="rId45"/>
    <p:sldId id="281" r:id="rId46"/>
    <p:sldId id="296" r:id="rId47"/>
    <p:sldId id="297" r:id="rId48"/>
    <p:sldId id="299" r:id="rId49"/>
    <p:sldId id="338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CC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D0296-DCAA-4F1E-A563-87BFAD2122C6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9CB07-576C-41AD-9A89-5B0827764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89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3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2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4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12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2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57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35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8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3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5369-2CF9-47F5-9784-BF5237CDA4C9}" type="datetimeFigureOut">
              <a:rPr lang="ru-RU" smtClean="0"/>
              <a:t>04.05.2018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9B89-E904-4335-9283-A14E3C4DF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00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2.wdp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1.wdp"/><Relationship Id="rId7" Type="http://schemas.microsoft.com/office/2007/relationships/hdphoto" Target="../media/hdphoto1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5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55.png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microsoft.com/office/2007/relationships/hdphoto" Target="../media/hdphoto5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4.wdp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microsoft.com/office/2007/relationships/hdphoto" Target="../media/hdphoto22.wdp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95753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24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06" y="3861047"/>
            <a:ext cx="3658006" cy="275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665395" y="764704"/>
            <a:ext cx="6493391" cy="830997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АЛЬБОМ ПАМЯТИ</a:t>
            </a:r>
            <a:endParaRPr lang="ru-RU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5395" y="1783507"/>
            <a:ext cx="6477417" cy="1754455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КОМСОМОЛЬЧАНЕ – УЧАСТНИКИ ВЕЛИКОЙ  ОТЕЧЕСТВЕННОЙ  ВОЙНЫ И ТРУДОВОГО ФРОНТА</a:t>
            </a:r>
            <a:endParaRPr lang="ru-RU" sz="25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1" y="4437111"/>
            <a:ext cx="2729609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56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015098"/>
            <a:ext cx="7632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боях и сражениях Великой Отечественной войны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дальневосточных соединений заслужили почетное звание гвардейских. Активно участвовала в боях под Москвой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413-я 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стрелковая дивизия, которая была сформирована в августе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1941 года.  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Дислоцировалась она в Амурской области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Свободный ст. Шимановская.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8178" y="5877272"/>
            <a:ext cx="18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Абдрашитов</a:t>
            </a: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Ш. М.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3193" y="5887491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Гайдаш</a:t>
            </a:r>
            <a:endParaRPr lang="ru-RU" sz="2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Н.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2376" y="5877272"/>
            <a:ext cx="155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Кретов</a:t>
            </a:r>
            <a:endParaRPr lang="ru-RU" sz="2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Ф.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2" y="346348"/>
            <a:ext cx="813818" cy="152400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71" y="3729831"/>
            <a:ext cx="1627187" cy="212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55" y="3737322"/>
            <a:ext cx="1573213" cy="213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66591"/>
            <a:ext cx="15843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10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015098"/>
            <a:ext cx="7632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Осенью 1941 года в решающей битве за Москву участвовала сформированная в Приамурье 78-я стрелковая дивизия под командованием полковника </a:t>
            </a:r>
            <a:b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А. П. Белобородова. В течение месяца плечом к плечу с героями-панфиловцами дальневосточники стойко защищали одно из самых ответственных направлений в обороне Москвы - Волоколамское шоссе. 78-я дивизия была преобразована в 9-ю гвардейскую.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8178" y="5877272"/>
            <a:ext cx="18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Плешков</a:t>
            </a: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А.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4367" y="5887838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Скворцов</a:t>
            </a: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В.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4326" y="5877272"/>
            <a:ext cx="155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Бельгин</a:t>
            </a:r>
            <a:endParaRPr lang="ru-RU" sz="2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А.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2" y="346348"/>
            <a:ext cx="813818" cy="152400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4" y="3645024"/>
            <a:ext cx="1537270" cy="208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29" y="3645024"/>
            <a:ext cx="1565222" cy="208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726" y="3645024"/>
            <a:ext cx="1527076" cy="208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20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015098"/>
            <a:ext cx="7632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Поистине 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железную стойкость проявили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комсомольчане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- участники 422-81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Красноградской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Краснознаменной ордена Суворова гвардейской мотострелковой дивизии, сформированной весной 1942 года на Дальнем Востоке. Это Герои Советского Союза Е.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Дикопольцев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и С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Ф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Швецов, получившие боевое крещение под Сталинградом.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960" y="6021288"/>
            <a:ext cx="1768393" cy="70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Швецов</a:t>
            </a:r>
            <a:b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 Ф.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6943" y="6021288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Дикопольцев</a:t>
            </a:r>
            <a:endParaRPr lang="ru-RU" sz="2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Е. А.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4326" y="6002585"/>
            <a:ext cx="155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Ларев</a:t>
            </a:r>
            <a:endParaRPr lang="ru-RU" sz="2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И. В.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2" y="346348"/>
            <a:ext cx="813818" cy="152400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1" y="4050785"/>
            <a:ext cx="1321137" cy="175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70" y="3945254"/>
            <a:ext cx="1484225" cy="1930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31306"/>
            <a:ext cx="1518602" cy="204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0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015098"/>
            <a:ext cx="76328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 также: А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С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Аникин, гвардии ефрейтор Е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Варнин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гвардии старший лейтенант И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П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Кайдалов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С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И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Николаев, гвардии капитан С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М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Пузанов, гвардии ефрейтор И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К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Соловьев, гвардии младший сержант Л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И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Сяткин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гвардии старший сержант А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Е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Шмаков.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960" y="6021288"/>
            <a:ext cx="1768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Шемендюк</a:t>
            </a:r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С.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6943" y="6021288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Родионов</a:t>
            </a: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 И.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4326" y="6002585"/>
            <a:ext cx="166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Ларев</a:t>
            </a:r>
            <a:endParaRPr lang="ru-RU" sz="2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И. В.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2" y="346348"/>
            <a:ext cx="813818" cy="152400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" y="3454325"/>
            <a:ext cx="1811337" cy="242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454325"/>
            <a:ext cx="1682750" cy="236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20" y="3498998"/>
            <a:ext cx="167275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88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41568" cy="864096"/>
          </a:xfrm>
          <a:solidFill>
            <a:schemeClr val="accent6">
              <a:lumMod val="20000"/>
              <a:lumOff val="80000"/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ru-RU" sz="24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11-летний  защитник Брестской крепости</a:t>
            </a:r>
            <a:endParaRPr lang="ru-RU" sz="24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328588"/>
            <a:ext cx="4032448" cy="4985980"/>
          </a:xfrm>
          <a:prstGeom prst="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indent="174625" algn="ctr"/>
            <a:r>
              <a:rPr lang="ru-RU" sz="2000" b="1" cap="all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Анатолий  </a:t>
            </a:r>
            <a:r>
              <a:rPr lang="ru-RU" sz="2000" b="1" cap="all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Курышов</a:t>
            </a:r>
            <a:endParaRPr lang="ru-RU" sz="2000" b="1" cap="all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4625" algn="just"/>
            <a:endParaRPr lang="ru-RU" dirty="0">
              <a:solidFill>
                <a:srgbClr val="663300"/>
              </a:solidFill>
            </a:endParaRPr>
          </a:p>
          <a:p>
            <a:pPr indent="273050"/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Родители отправили Анатолия 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Сталинград на каникулы. Здесь его застала война. Фашисты не щадили никого, уцелевшие после бомбежек горожане укрывались среди разрушенных зданий. В одном из них неделю провел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Курышов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пока голод не выгнал его на улицу. Потом с другими детьми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оказался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подвале здания, которое навсегда останется  в истории под именем Дома Павлова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28588"/>
            <a:ext cx="3735388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6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41568" cy="864096"/>
          </a:xfrm>
          <a:solidFill>
            <a:schemeClr val="accent6">
              <a:lumMod val="20000"/>
              <a:lumOff val="80000"/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ru-RU" sz="24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11-летний  защитник Брестской крепости</a:t>
            </a:r>
            <a:endParaRPr lang="ru-RU" sz="24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328588"/>
            <a:ext cx="8064896" cy="3785652"/>
          </a:xfrm>
          <a:prstGeom prst="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indent="273050" algn="just"/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один из дней в доме появились четверо красноармейцев. Один из них представился: «Сержант Павлов. Мое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разведотделение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- Черноголов, Александров и Глущенко. Вы тут тихо сидите, а мы поработаем». 58 дней длилась оборона дома. Сержант Яков Павлов превратил занятый дом в «крепость людей, не ведающих страха».  В боях за Париж гитлеровцы потеряли живой силы в десятки раз меньше, чем при штурме Дома Павлова.	</a:t>
            </a:r>
          </a:p>
          <a:p>
            <a:pPr indent="273050"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 просьбе Павлова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Курышов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разыскал в доме раненого санинструктора Калинина и передал приказ: добраться до штаба полка, доложить полковнику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Елину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о взятии важного объекта и передать ему просьбу о срочной поддержке. Подкрепление прибыло через три дня.</a:t>
            </a:r>
          </a:p>
        </p:txBody>
      </p:sp>
    </p:spTree>
    <p:extLst>
      <p:ext uri="{BB962C8B-B14F-4D97-AF65-F5344CB8AC3E}">
        <p14:creationId xmlns:p14="http://schemas.microsoft.com/office/powerpoint/2010/main" val="219728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41568" cy="864096"/>
          </a:xfrm>
          <a:solidFill>
            <a:schemeClr val="accent6">
              <a:lumMod val="20000"/>
              <a:lumOff val="80000"/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ru-RU" sz="24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11-летний  защитник Брестской крепости</a:t>
            </a:r>
            <a:endParaRPr lang="ru-RU" sz="24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328588"/>
            <a:ext cx="8064896" cy="5016758"/>
          </a:xfrm>
          <a:prstGeom prst="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indent="273050"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широко известных книгах лишь мельком упоминается Толик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Курышов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заслуживший в 11 лет орден Красной Звезды. Он подносил боеприпасы, выползал через подвальное окно на разведку. В одной из квартир первого этажа Толик раздобыл папку с немецкими документами, по приказу Павлова доставил эти документы в штаб полка, сбежал из штаба и вернулся к Павлову.</a:t>
            </a:r>
          </a:p>
          <a:p>
            <a:pPr indent="273050"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один из последних дней Сталинградской битвы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Курышов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по заданию командира пробирался в соседний подъезд. Ударной волной его отбросило наземь, и он потерял сознание: осколок врезался в голову, отполосовал ухо, тяжелая контузия сковала мышцы. Бойцы, рискуя жизнью, вынесли раненого из дома. Врачи нашли в его кармане записку: "Этот мальчик, Толик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Курышов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с 28 сентября по 24 ноября  находился со мной в торцевом доме № 61 на площади 9 января. Отражал атаки немцев.  Считаю его бойцом своего гарнизона и прошу содействия в спасении его жизни. Гвардии сержант 3-го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разведбаталъона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42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гв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полка Я. Ф.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Павлов".</a:t>
            </a:r>
            <a:endParaRPr lang="ru-RU" sz="20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6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41568" cy="864096"/>
          </a:xfrm>
          <a:solidFill>
            <a:schemeClr val="accent6">
              <a:lumMod val="20000"/>
              <a:lumOff val="80000"/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ru-RU" sz="24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11-летний  защитник Брестской крепости</a:t>
            </a:r>
            <a:endParaRPr lang="ru-RU" sz="24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328588"/>
            <a:ext cx="7920880" cy="1631216"/>
          </a:xfrm>
          <a:prstGeom prst="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indent="273050"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Спустя годы, после переезда с родителями в Комсомольск, Анатолий 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Курышов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узнал о присвоении ему ордена Красной Звезды и впервые увидел свою орденскую книжку за номером 806357. Об этой запоздалой награде узнал и сам Герой Советского Союза Павлов, считавший мальчика погибшим.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71" y="3068960"/>
            <a:ext cx="2928428" cy="259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5802" y="5301208"/>
            <a:ext cx="2880320" cy="923330"/>
          </a:xfrm>
          <a:prstGeom prst="rect">
            <a:avLst/>
          </a:prstGeom>
          <a:solidFill>
            <a:schemeClr val="accent6">
              <a:lumMod val="20000"/>
              <a:lumOff val="80000"/>
              <a:alpha val="9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Встреча пулеметчика Воронова с Анатолием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Курышовым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в 2005 году.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37" y="3573016"/>
            <a:ext cx="1828649" cy="12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2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2500"/>
            <a:ext cx="2611683" cy="34167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539205"/>
            <a:ext cx="4680520" cy="440120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МАКИЕНКО </a:t>
            </a:r>
            <a:br>
              <a:rPr lang="ru-RU" sz="2000" b="1" cap="all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Антонина </a:t>
            </a:r>
            <a:r>
              <a:rPr lang="ru-RU" sz="2000" b="1" cap="all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Григорьевна </a:t>
            </a:r>
          </a:p>
          <a:p>
            <a:pPr algn="ctr"/>
            <a:endParaRPr lang="ru-RU" sz="20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Родилась  в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1923  году в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д. Андреевка</a:t>
            </a:r>
          </a:p>
          <a:p>
            <a:pPr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Орловской области. Участвовала</a:t>
            </a:r>
          </a:p>
          <a:p>
            <a:pPr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боевых действиях с августа по </a:t>
            </a:r>
          </a:p>
          <a:p>
            <a:pPr algn="just"/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сентябрь 1945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года.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Дальневос­точном фронте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составе 167-го отдельного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зенитно-артиллерийского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дивизиона.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Младший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сержант. Дальномерщик.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Награждена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медалью «За побе­ду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над Японией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». Работала в Комсомольском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райисполкоме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глав­ным бухгалтером.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3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1606" y="548680"/>
            <a:ext cx="4824536" cy="461664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indent="266700" algn="ctr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БЫЧЕНКО 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АНАТОЛИЙ ФЕДОСЕЕВИЧ</a:t>
            </a:r>
          </a:p>
          <a:p>
            <a:pPr indent="266700" algn="just"/>
            <a:endParaRPr lang="ru-RU" sz="20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в 1925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с.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Семигоры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Украине. Участвовал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боевых действиях с августа по сентябрь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35-м десантном судне в составе дивизиона кораблей спецназначения Дальневосточного фронта. Матрос. Пулеметчик. Награжден орденом Отечественной войны II степени, медалями «За боевые заслуги», «За победу над Японией». Работал председателем народного контроля Комсомоль­ского района, более 15 лет возглавляет секцию ветеранов войны при районном совете ветеранов войны и труда.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91602"/>
            <a:ext cx="2663825" cy="4078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20"/>
          <a:stretch/>
        </p:blipFill>
        <p:spPr bwMode="auto">
          <a:xfrm>
            <a:off x="5326732" y="1124745"/>
            <a:ext cx="3450984" cy="452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997" y="1662986"/>
            <a:ext cx="42740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Начертала </a:t>
            </a:r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война</a:t>
            </a:r>
          </a:p>
          <a:p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трагических </a:t>
            </a:r>
            <a:r>
              <a:rPr lang="ru-RU" sz="28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плитах</a:t>
            </a:r>
            <a:endParaRPr lang="ru-RU" sz="28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Имена, имена, имена…</a:t>
            </a:r>
          </a:p>
          <a:p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Вы навек рождены,</a:t>
            </a:r>
          </a:p>
          <a:p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Вы навек не забыты,</a:t>
            </a:r>
          </a:p>
          <a:p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8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Родина-мать спасена</a:t>
            </a:r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2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9995" cy="1524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886325"/>
            <a:ext cx="2438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2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1606" y="548680"/>
            <a:ext cx="4824536" cy="489364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indent="266700" algn="ctr"/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КОЛОМЫЦЕВ </a:t>
            </a: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ВАСИЛИЙ МАТВЕЕВИЧ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в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1919 году в с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Коровино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Белгородской области. Участво­вал в боевых действиях с июня 1941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 май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фронтах Великой Отечественной войны и с августа по сентябрь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Дальневосточном фронте. Ефрейтор. Сапер. Награжден орденами Красной Звезды, Отечественной войны II степени, медалями «За отвагу», «За оборону Сталинграда», «За освобождение Варшавы», «За взя­тие Берлина», «За победу над Германией», «За победу над Япо­нией». Работал на комбинате «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Сахалинуголь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». Награжден орде­ном «Знак Почета».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6460" r="4308" b="2454"/>
          <a:stretch/>
        </p:blipFill>
        <p:spPr bwMode="auto">
          <a:xfrm>
            <a:off x="676275" y="548680"/>
            <a:ext cx="2447926" cy="3276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9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5" t="-2587" r="3846" b="2587"/>
          <a:stretch/>
        </p:blipFill>
        <p:spPr bwMode="auto">
          <a:xfrm>
            <a:off x="971600" y="613445"/>
            <a:ext cx="3063627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2126"/>
            <a:ext cx="2792737" cy="353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836712"/>
            <a:ext cx="5400600" cy="323165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indent="266700" algn="ctr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КУЛИКАНОВ 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СЕРГЕЙ ПРОКОПЬЕВИЧ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в 1925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с. Славянка Хабаровского края. Участвовал в боевых действиях с августа по сентябрь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Дальневос­точном фронте в составе Тихоокеанского флота. Старшина. Командир от­деления. Награжден орденом Отечественной войны II степени, медалью «За победу над Японией». Работал в  Комсомольском РОВД.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9640"/>
            <a:ext cx="2279650" cy="3236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4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1606" y="548680"/>
            <a:ext cx="4824536" cy="461664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indent="266700" algn="ctr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ЛИСОВСКИЙ  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 ИВАН  АНДРЕЕВИЧ</a:t>
            </a:r>
          </a:p>
          <a:p>
            <a:pPr indent="266700" algn="just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1922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с. Большой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Кревец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Брянской области. Участвовал в боевых действиях с июня 1941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 май 1944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фронтах Великой Отечественной войны в составе 857-го пушечно-гаубичного полка. Начальник связи. Старший лейтенант. Инвалид войны. Награжден орденами Отечественной войны I степени, Красной Звезды, медалями «За оборону Сталинграда», «За оборону Кав­каза», «За боевые заслуги». Работал в Комсомольском леспромхозе. Награжден орденом Трудового Красного Знамени.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03612"/>
            <a:ext cx="2017713" cy="2998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1124744"/>
            <a:ext cx="4824536" cy="378565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indent="266700" algn="ctr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ЛОШМАНОВ 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СЕРГЕЙ ПЕТРОВИЧ</a:t>
            </a:r>
          </a:p>
          <a:p>
            <a:pPr indent="266700" algn="just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1922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г. Алатырь Республики Чувашия. Участвовал в боевых действиях с августа по сентябрь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фрегате ЭК-2 в составе Тихоокеанского флота. 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Гвардии старшина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II статьи. </a:t>
            </a: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Старший гидроакустик. Награж­ден орденом Отечественной войны II степени, медалью «За побе­ду над Японией». Работал председателем районного исполнительного комитета.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3992"/>
            <a:ext cx="2090737" cy="2706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5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1052736"/>
            <a:ext cx="4824536" cy="323165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indent="266700" algn="ctr"/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ПЕСТЕРЕВ </a:t>
            </a:r>
            <a:endParaRPr lang="ru-RU" sz="20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ctr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НИКОЛАЙ МИХАЙЛОВИЧ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/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1909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с.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Евграфовка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Омской области. Участвовал в боевых дей­ствиях с августа по сентябрь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Дальневосточ­ном фронте. Сержант. Награжден медалью «За победу над Японией». Рабо­тал заведующим отделом народного образования Комсомольско­го района с 1949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 1956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годы. 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30" b="16801"/>
          <a:stretch/>
        </p:blipFill>
        <p:spPr bwMode="auto">
          <a:xfrm>
            <a:off x="611561" y="709871"/>
            <a:ext cx="2436440" cy="32715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3564675" cy="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3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6" y="836712"/>
            <a:ext cx="380209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034" y="3517602"/>
            <a:ext cx="4710719" cy="2837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999" y="1135063"/>
            <a:ext cx="4301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9 Мая в г. Комсомольске-на-Амуре. </a:t>
            </a:r>
            <a:endParaRPr lang="ru-RU" sz="2000" b="1" i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Женщины-участ­ницы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Великой Отечествен­ной войны пришли на берег Амура к мемориалу вечной памяти воинам-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комсомольчанам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782094"/>
            <a:ext cx="3767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Ветера­ны Хабаровска совместно с ветеранами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Комсо­мольска-на-Амуре 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возложили цветы к вечному огню мемориала в честь всех воинов-</a:t>
            </a:r>
            <a:r>
              <a:rPr lang="ru-RU" sz="20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комсомольчан</a:t>
            </a:r>
            <a:r>
              <a:rPr lang="ru-RU" sz="20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погибших во Второй миро­вой </a:t>
            </a:r>
            <a:r>
              <a:rPr lang="ru-RU" sz="20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войне.</a:t>
            </a:r>
            <a:endParaRPr lang="ru-RU" sz="20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49" y="5754504"/>
            <a:ext cx="1828649" cy="12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6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48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541" y="4365104"/>
            <a:ext cx="8568952" cy="181588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Люди! </a:t>
            </a:r>
          </a:p>
          <a:p>
            <a:pPr algn="ctr"/>
            <a:r>
              <a:rPr lang="ru-RU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Покуда сердца </a:t>
            </a:r>
            <a:r>
              <a:rPr lang="ru-RU" sz="28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стучатся - помните</a:t>
            </a:r>
            <a:r>
              <a:rPr lang="ru-RU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!</a:t>
            </a:r>
          </a:p>
          <a:p>
            <a:pPr algn="ctr"/>
            <a:r>
              <a:rPr lang="ru-RU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Какою </a:t>
            </a:r>
            <a:r>
              <a:rPr lang="ru-RU" sz="28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ценой завоёвано </a:t>
            </a:r>
            <a:r>
              <a:rPr lang="ru-RU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счастье</a:t>
            </a:r>
            <a:r>
              <a:rPr lang="ru-RU" sz="28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-</a:t>
            </a:r>
            <a:endParaRPr lang="ru-RU" sz="28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пожалуйста, помните! </a:t>
            </a:r>
          </a:p>
        </p:txBody>
      </p:sp>
    </p:spTree>
    <p:extLst>
      <p:ext uri="{BB962C8B-B14F-4D97-AF65-F5344CB8AC3E}">
        <p14:creationId xmlns:p14="http://schemas.microsoft.com/office/powerpoint/2010/main" val="139800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908720"/>
            <a:ext cx="7272808" cy="41549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Ветераны Великой Отечественной войны </a:t>
            </a:r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участники трудового </a:t>
            </a:r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фронта – </a:t>
            </a:r>
            <a:b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родные </a:t>
            </a:r>
            <a:r>
              <a:rPr lang="ru-RU" sz="4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 близкие  сотрудников </a:t>
            </a:r>
            <a:r>
              <a:rPr lang="ru-RU" sz="4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КнАГТУ</a:t>
            </a:r>
            <a:endParaRPr lang="ru-RU" sz="44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4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1484784"/>
            <a:ext cx="4824536" cy="4031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solidFill>
                  <a:srgbClr val="990000"/>
                </a:solidFill>
                <a:latin typeface="+mj-lt"/>
                <a:cs typeface="Times New Roman" pitchFamily="18" charset="0"/>
              </a:rPr>
              <a:t>Мезенцев Василий </a:t>
            </a:r>
            <a:r>
              <a:rPr lang="ru-RU" sz="2000" b="1" cap="all" dirty="0" err="1">
                <a:solidFill>
                  <a:srgbClr val="990000"/>
                </a:solidFill>
                <a:latin typeface="+mj-lt"/>
                <a:cs typeface="Times New Roman" pitchFamily="18" charset="0"/>
              </a:rPr>
              <a:t>Савватеевич</a:t>
            </a:r>
            <a:endParaRPr lang="ru-RU" sz="2000" b="1" cap="all" dirty="0">
              <a:solidFill>
                <a:srgbClr val="99000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 в 1919 году  в деревне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Верхоуслино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Яранского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района Кировской области в многодетной семье колхозников. Ушел на фронт в июне 1941 года. </a:t>
            </a:r>
          </a:p>
          <a:p>
            <a:pPr indent="36195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звании младшего лейтенанта командира саперного взвода 21 гвардейского стрелкового  полка 5 гвардейской стрелковой дивизии погиб в бою в январе или феврале 1942 года у деревни Большое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Ноздрино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Малоярославецкого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(ранее </a:t>
            </a:r>
            <a:r>
              <a:rPr lang="ru-RU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Датчинского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 района Калужской области.  Семья помнит и хранит память о нем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664296" cy="42252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6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5" y="908720"/>
            <a:ext cx="8352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Самое дорогое и священное, что есть у Человечества – это память о былом, о людях, чьи дела и подвиги умножали славу Отечества.</a:t>
            </a:r>
          </a:p>
          <a:p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Семь десятилетий минуло с тех пор, когда прогремели последние залпы Великой Отечественной войны 1941-1945 годов, и слово «ПОБЕДА» радостью и болью отозвалось  в каждом сердце. Болью потому, что слишком высокой была цена великой Победы – 27 миллионов жизней унесла самая кровавая война XX века.</a:t>
            </a:r>
          </a:p>
          <a:p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Незаживающей раной для каждой семьи стала потеря отца, мужа, брата, сына. И сколько еще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жизней унесли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боевые ранения в тяжелые послевоенные</a:t>
            </a:r>
          </a:p>
          <a:p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Война, а затем возрождение из руин и пепла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стали величайшим подвигом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всех россиян, гимном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мужеству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нашего народа.</a:t>
            </a:r>
          </a:p>
          <a:p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памятниках и обелисках, стихах и песнях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кинофильмах и живом слове – память тех лет.</a:t>
            </a:r>
          </a:p>
          <a:p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Ни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одно имя не должно быть потеряно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потомков, ни одно благое дело не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должно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быть забыто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26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66" y="5013176"/>
            <a:ext cx="3351801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4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484784"/>
            <a:ext cx="4968552" cy="4031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solidFill>
                  <a:srgbClr val="990000"/>
                </a:solidFill>
              </a:rPr>
              <a:t>ЦАРЕГОРОДЦЕВ Александр Николаевич</a:t>
            </a:r>
          </a:p>
          <a:p>
            <a:pPr algn="ctr"/>
            <a:endParaRPr lang="ru-RU" sz="2000" b="1" i="1" dirty="0"/>
          </a:p>
          <a:p>
            <a:pPr indent="36195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в 1925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 д. Гришино Республики Марий Эл. Участво­вал в боевых действиях с декабря 1942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 май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на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Ленинградском фронте в составе 115-го зенитного артиллерийского полка и с августа по сентябрь 1945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Дальневосточном фронте в составе 133-й горнострелковой бригады. Старшина. Командир расчета. На­гражден орденами Отечественной войны II степени, Славы III сте­пени, медалью «За оборону Ленинграда». 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2620963" cy="3194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44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2352261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3779912" y="1520504"/>
            <a:ext cx="4320480" cy="2923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990000"/>
                </a:solidFill>
              </a:rPr>
              <a:t>Азаров Николай Иванович</a:t>
            </a:r>
          </a:p>
          <a:p>
            <a:pPr algn="ctr"/>
            <a:endParaRPr lang="ru-RU" sz="2000" b="1" cap="all" dirty="0" smtClean="0"/>
          </a:p>
          <a:p>
            <a:pPr indent="36195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в 1923 году в Кировском районе Смоленской области. Призван в 1943 году Малиновским РВК. Воевал в звании сержанта. Родным пришло сообщение, что он погиб в бою 9 марта 1945 года. 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Боец выжил и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встретил Великую Победу. </a:t>
            </a:r>
          </a:p>
        </p:txBody>
      </p:sp>
    </p:spTree>
    <p:extLst>
      <p:ext uri="{BB962C8B-B14F-4D97-AF65-F5344CB8AC3E}">
        <p14:creationId xmlns:p14="http://schemas.microsoft.com/office/powerpoint/2010/main" val="123338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46435"/>
            <a:ext cx="2556281" cy="36842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923929" y="1628800"/>
            <a:ext cx="4608511" cy="2923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990000"/>
                </a:solidFill>
              </a:rPr>
              <a:t>Топоров Максим Александрович</a:t>
            </a:r>
          </a:p>
          <a:p>
            <a:endParaRPr lang="ru-RU" sz="2000" b="1" cap="all" dirty="0"/>
          </a:p>
          <a:p>
            <a:pPr indent="36195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в селе Казанка </a:t>
            </a:r>
            <a:r>
              <a:rPr lang="ru-RU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Пресновского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Северо-казахстанской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области. Был передовым трактористом. Призван на войну в августе 1941 года. Воевал в №87 стрелковой дивизии. Погиб 31.12.1941 года в бою за Родину. Проявил мужество и героизм. Похоронен в селе </a:t>
            </a:r>
            <a:r>
              <a:rPr lang="ru-RU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Кривцово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Орловской области.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8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992" y="2492896"/>
            <a:ext cx="4320480" cy="92333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Похоронка, которую принесли в семью погибшего солдата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Топоркова Максима Александровича.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76672"/>
            <a:ext cx="3672408" cy="44644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" y="529242"/>
            <a:ext cx="3413201" cy="4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6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73485"/>
            <a:ext cx="2952328" cy="3839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764704"/>
            <a:ext cx="4824536" cy="5416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err="1" smtClean="0">
                <a:solidFill>
                  <a:srgbClr val="990000"/>
                </a:solidFill>
              </a:rPr>
              <a:t>Жирнов</a:t>
            </a:r>
            <a:r>
              <a:rPr lang="ru-RU" sz="2000" b="1" cap="all" dirty="0" smtClean="0">
                <a:solidFill>
                  <a:srgbClr val="990000"/>
                </a:solidFill>
              </a:rPr>
              <a:t> ГРИГОРИЙ Петрович</a:t>
            </a:r>
          </a:p>
          <a:p>
            <a:pPr algn="ctr"/>
            <a:endParaRPr lang="ru-RU" sz="2000" b="1" cap="all" dirty="0"/>
          </a:p>
          <a:p>
            <a:pPr indent="36195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 войны работал начальником  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ОСВОДа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инструктором легких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водола­зов-спасателей. Подготовил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50 юных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мо­ряков, которые добровольца­ми-матросами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ушли вместе со своим наставником защищать родную землю.</a:t>
            </a:r>
          </a:p>
          <a:p>
            <a:pPr indent="36195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 первых дней войны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служ­ил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морской пехоте команди­ром минометного отделения 122-миллиметровых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минометов. Бился </a:t>
            </a:r>
            <a:r>
              <a:rPr lang="ru-RU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Жирнов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под Ленингра­дом, освобождал Великие Лу­ки, ходил в тыл врага. Дороги   Польши  и   Германии  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исходил  </a:t>
            </a:r>
            <a:r>
              <a:rPr lang="ru-RU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Жирнов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форсировал Березину, Вислу, Одер.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После войны Григорий Петрович работал водолазом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К боевым наградам за ге­роизм и мужество прибавились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за мирный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труд</a:t>
            </a:r>
            <a:r>
              <a:rPr lang="ru-RU" b="1" cap="all" dirty="0"/>
              <a:t>.</a:t>
            </a:r>
            <a:endParaRPr lang="ru-RU" b="1" i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2134309"/>
            <a:ext cx="355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36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2664296" cy="3683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3779912" y="1124744"/>
            <a:ext cx="4608512" cy="45858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990000"/>
                </a:solidFill>
              </a:rPr>
              <a:t>Гаврилов Никита Георгиевич</a:t>
            </a:r>
          </a:p>
          <a:p>
            <a:pPr algn="ctr"/>
            <a:endParaRPr lang="ru-RU" sz="2000" b="1" cap="all" dirty="0"/>
          </a:p>
          <a:p>
            <a:pPr indent="26670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28 мая 1926 года в Амурской области с. </a:t>
            </a:r>
            <a:r>
              <a:rPr lang="ru-RU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Рязановка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Сбежал на фронт,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не дождавшись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повестки, в ноябре 1943 года. Тайком пробрался на баржу, перевозившую призывников. Присягу принял 23 февраля 1944 года. Служил в тяжелой артиллерии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Участвовал в боевых дей­ствиях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Дальневосточ­ном фронте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Прошел всю Маньчжурию.  Награжден орденом Отечественной войны</a:t>
            </a:r>
            <a:r>
              <a:rPr lang="en-US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степени и   медалью  «За победу над Японией». После окончания войны охранял японских военнопленных. </a:t>
            </a:r>
          </a:p>
          <a:p>
            <a:pPr indent="26670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Демобилизовался только в 1950 году. 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5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39316"/>
            <a:ext cx="6192688" cy="4470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213738" y="5094476"/>
            <a:ext cx="47165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3300"/>
                </a:solidFill>
              </a:rPr>
              <a:t>Гаврилов Н. Г. в первом ряду справа.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572" y="5517232"/>
            <a:ext cx="770485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Служебная книжка военнослужащего срочной службы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 Вооруженных  Сил СССР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764704"/>
            <a:ext cx="6336704" cy="432048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49" y="764704"/>
            <a:ext cx="6120680" cy="42220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2820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6998" y="548680"/>
            <a:ext cx="4464496" cy="32403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03105" y="3431472"/>
            <a:ext cx="4896544" cy="33123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4" y="637121"/>
            <a:ext cx="4307144" cy="3063477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22687"/>
            <a:ext cx="4622850" cy="312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56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11267"/>
            <a:ext cx="2664296" cy="3246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3707904" y="548680"/>
            <a:ext cx="5112568" cy="57246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990000"/>
                </a:solidFill>
              </a:rPr>
              <a:t>Тимонина </a:t>
            </a:r>
          </a:p>
          <a:p>
            <a:pPr algn="ctr"/>
            <a:r>
              <a:rPr lang="ru-RU" sz="2000" b="1" cap="all" dirty="0" err="1" smtClean="0">
                <a:solidFill>
                  <a:srgbClr val="990000"/>
                </a:solidFill>
              </a:rPr>
              <a:t>лидия</a:t>
            </a:r>
            <a:r>
              <a:rPr lang="ru-RU" sz="2000" b="1" cap="all" dirty="0" smtClean="0">
                <a:solidFill>
                  <a:srgbClr val="990000"/>
                </a:solidFill>
              </a:rPr>
              <a:t> </a:t>
            </a:r>
            <a:r>
              <a:rPr lang="ru-RU" sz="2000" b="1" cap="all" dirty="0" err="1" smtClean="0">
                <a:solidFill>
                  <a:srgbClr val="990000"/>
                </a:solidFill>
              </a:rPr>
              <a:t>андреевна</a:t>
            </a:r>
            <a:endParaRPr lang="ru-RU" sz="2000" b="1" cap="all" dirty="0" smtClean="0">
              <a:solidFill>
                <a:srgbClr val="990000"/>
              </a:solidFill>
            </a:endParaRPr>
          </a:p>
          <a:p>
            <a:pPr algn="ctr"/>
            <a:endParaRPr lang="ru-RU" sz="2000" b="1" cap="all" dirty="0"/>
          </a:p>
          <a:p>
            <a:pPr indent="266700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Родилась 8 января 1922 года. В апреле 1942 года добровольно вступила в ряды Красной Армии.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годы войны была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красноармейцем следующих специальностей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- Санитаркой;</a:t>
            </a: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- Писарем (за красивый почерк);</a:t>
            </a:r>
          </a:p>
          <a:p>
            <a:pPr indent="26670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- Телефонисткой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26670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- Связисткой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26670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- Зенитчицей.</a:t>
            </a: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Заканчивала войну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5 Приамурской армии ПВО (Войска противовоздушной обороны).</a:t>
            </a:r>
          </a:p>
          <a:p>
            <a:pPr indent="26670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Основной задачей батальонов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было прикрытие от ударов с воздуха городов Хабаровск, Комсомольск-на-Амуре, Николаевск. Ведь опасность была не только от немецкой армии, но и от их союзников на Востоке – японцев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6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5072"/>
            <a:ext cx="1944216" cy="301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57" y="1270728"/>
            <a:ext cx="2114802" cy="302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75148"/>
            <a:ext cx="1985702" cy="302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29" y="2996952"/>
            <a:ext cx="2129718" cy="302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109659" cy="302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351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92117"/>
            <a:ext cx="2895786" cy="3861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72816"/>
            <a:ext cx="4650166" cy="348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4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5896" y="1556792"/>
            <a:ext cx="4968552" cy="32008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err="1" smtClean="0">
                <a:solidFill>
                  <a:srgbClr val="990000"/>
                </a:solidFill>
              </a:rPr>
              <a:t>Торгаев</a:t>
            </a:r>
            <a:r>
              <a:rPr lang="ru-RU" sz="2000" b="1" cap="all" dirty="0" smtClean="0">
                <a:solidFill>
                  <a:srgbClr val="990000"/>
                </a:solidFill>
              </a:rPr>
              <a:t>  Александр  Васильевич</a:t>
            </a:r>
          </a:p>
          <a:p>
            <a:pPr algn="ctr"/>
            <a:endParaRPr lang="ru-RU" sz="2000" b="1" cap="all" dirty="0"/>
          </a:p>
          <a:p>
            <a:pPr indent="36195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Родился в 1911 году на Украине. Участвовал в боевых действиях с апреля 1942 года по февраль 1945 года на фронтах Великой Отечественной войны в составе 88 гвардейского стрелкового полка 33 гвардейской стрелковой дивизии. Лейтенант. Имел ранение. Инвалид войны. Награжден медалью «За победу над Германией в Великой Отечественной войне 1941-1945 гг.»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2069365" cy="2924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7808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9760" y="332656"/>
            <a:ext cx="4608512" cy="30243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6" y="476672"/>
            <a:ext cx="4328240" cy="27363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40813" y="3372619"/>
            <a:ext cx="4608512" cy="33843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62" y="3501008"/>
            <a:ext cx="445161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91927"/>
            <a:ext cx="2448272" cy="29537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72816"/>
            <a:ext cx="5133442" cy="3582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2304256" cy="29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9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32656"/>
            <a:ext cx="604867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Участники трудового фронта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89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5976" y="620688"/>
            <a:ext cx="4248472" cy="51398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solidFill>
                  <a:srgbClr val="990000"/>
                </a:solidFill>
              </a:rPr>
              <a:t>Азарова </a:t>
            </a:r>
            <a:endParaRPr lang="ru-RU" sz="2000" b="1" cap="all" dirty="0" smtClean="0">
              <a:solidFill>
                <a:srgbClr val="990000"/>
              </a:solidFill>
            </a:endParaRPr>
          </a:p>
          <a:p>
            <a:pPr algn="ctr"/>
            <a:r>
              <a:rPr lang="ru-RU" sz="2000" b="1" cap="all" dirty="0" smtClean="0">
                <a:solidFill>
                  <a:srgbClr val="990000"/>
                </a:solidFill>
              </a:rPr>
              <a:t>Клавдия Максимовна</a:t>
            </a:r>
          </a:p>
          <a:p>
            <a:pPr algn="ctr"/>
            <a:endParaRPr lang="ru-RU" cap="all" dirty="0"/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16 лет ее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призвали на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строительство оборонительных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сооружений Москвы.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Бригада валила лес, из рельсов делали противотанковые ежи, копали окопы. Очень часто случались бомбежки, во время которых все прятались, многие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погибли. За 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эту нелегкую работу она была награждена медалью «За оборону Москвы». Клавдия Максимовна имеет много юбилейных наград. </a:t>
            </a:r>
            <a:endParaRPr lang="ru-RU" b="1" i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После войны Азарова К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М</a:t>
            </a:r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работала полеводом, затем дояркой. Имеет правительственные награды, в том числе 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медаль ВДНХ.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2976687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8812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7" y="836713"/>
            <a:ext cx="2500071" cy="3096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1354453"/>
            <a:ext cx="4464496" cy="4308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361950" algn="ctr"/>
            <a:r>
              <a:rPr lang="ru-RU" sz="2000" b="1" dirty="0" smtClean="0">
                <a:solidFill>
                  <a:srgbClr val="990000"/>
                </a:solidFill>
              </a:rPr>
              <a:t>ГАНЦЕВА</a:t>
            </a:r>
          </a:p>
          <a:p>
            <a:pPr indent="361950" algn="ctr"/>
            <a:r>
              <a:rPr lang="ru-RU" sz="2000" b="1" dirty="0" smtClean="0">
                <a:solidFill>
                  <a:srgbClr val="990000"/>
                </a:solidFill>
              </a:rPr>
              <a:t>ГАЛИНА МАКСИМОВНА</a:t>
            </a:r>
          </a:p>
          <a:p>
            <a:pPr indent="361950" algn="just"/>
            <a:endParaRPr lang="ru-RU" dirty="0" smtClean="0"/>
          </a:p>
          <a:p>
            <a:pPr indent="36195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Родилась 3 февраля 1936 года на станции Черной </a:t>
            </a:r>
            <a:r>
              <a:rPr lang="ru-RU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Козульского</a:t>
            </a:r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района Красноярского края. Совсем ребенком Галина Максимовна работала на полях совхоза. Помогала взрослым собирать урожай.  В 2010 году президентом Казахстана ей присвоено звание «Участник трудового фронта».  После войны Галина Максимовна участвовала в освоении  целины, за что была награждена знаком «Участнику уборки целинного урожая». </a:t>
            </a:r>
            <a:endParaRPr lang="ru-RU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1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15" y="1448780"/>
            <a:ext cx="5460616" cy="399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6300" y="1448780"/>
            <a:ext cx="2160240" cy="3960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74" y="1448781"/>
            <a:ext cx="1960692" cy="396044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1322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9256"/>
            <a:ext cx="2177941" cy="3366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211960" y="803898"/>
            <a:ext cx="4176464" cy="4924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err="1" smtClean="0">
                <a:solidFill>
                  <a:srgbClr val="990000"/>
                </a:solidFill>
              </a:rPr>
              <a:t>Бессерт</a:t>
            </a:r>
            <a:r>
              <a:rPr lang="ru-RU" sz="2000" b="1" cap="all" dirty="0" smtClean="0">
                <a:solidFill>
                  <a:srgbClr val="990000"/>
                </a:solidFill>
              </a:rPr>
              <a:t> </a:t>
            </a:r>
            <a:br>
              <a:rPr lang="ru-RU" sz="2000" b="1" cap="all" dirty="0" smtClean="0">
                <a:solidFill>
                  <a:srgbClr val="990000"/>
                </a:solidFill>
              </a:rPr>
            </a:br>
            <a:r>
              <a:rPr lang="ru-RU" sz="2000" b="1" cap="all" dirty="0" smtClean="0">
                <a:solidFill>
                  <a:srgbClr val="990000"/>
                </a:solidFill>
              </a:rPr>
              <a:t>Альбина Ивановна</a:t>
            </a:r>
          </a:p>
          <a:p>
            <a:pPr algn="ctr"/>
            <a:endParaRPr lang="ru-RU" sz="2000" b="1" cap="all" dirty="0" smtClean="0">
              <a:solidFill>
                <a:srgbClr val="990000"/>
              </a:solidFill>
            </a:endParaRPr>
          </a:p>
          <a:p>
            <a:pPr indent="266700" algn="just"/>
            <a:r>
              <a:rPr 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Родилась 7 февраля 1929 года на станции Могоча Читинской области. В годы войны с одноклассниками работала на уборке урожая. В старших классах трудилась в геолого- разведывательной артели. В послевоенные годы работала экономистом. Более 20 лет возглавляла совет ветеранов Комсомольского района. Награждена трудовыми орденами и медалями. </a:t>
            </a:r>
          </a:p>
          <a:p>
            <a:pPr indent="266700"/>
            <a:r>
              <a:rPr 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Почетный  гражданин Комсомольского района и Хабаровского края</a:t>
            </a:r>
            <a:r>
              <a:rPr lang="ru-RU" sz="2000" dirty="0" smtClean="0">
                <a:solidFill>
                  <a:srgbClr val="663300"/>
                </a:solidFill>
              </a:rPr>
              <a:t>.</a:t>
            </a:r>
            <a:endParaRPr lang="ru-RU" sz="20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9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620688"/>
            <a:ext cx="81369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Никто не забыт, </a:t>
            </a:r>
          </a:p>
          <a:p>
            <a:r>
              <a:rPr lang="ru-RU" sz="55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ничто не забыто!</a:t>
            </a:r>
            <a:endParaRPr lang="ru-RU" sz="55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2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0" t="2661" r="4316" b="2397"/>
          <a:stretch/>
        </p:blipFill>
        <p:spPr bwMode="auto">
          <a:xfrm>
            <a:off x="395536" y="902991"/>
            <a:ext cx="2823518" cy="425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4342" y="5301208"/>
            <a:ext cx="2871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Германия напала на СССР.</a:t>
            </a:r>
          </a:p>
          <a:p>
            <a:pPr algn="ctr"/>
            <a:r>
              <a:rPr lang="ru-RU" sz="16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Митинг на стапельной площадке Комсомольского </a:t>
            </a:r>
            <a:r>
              <a:rPr lang="ru-RU" sz="16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судостроительного завода.</a:t>
            </a:r>
            <a:endParaRPr lang="ru-RU" sz="1600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1268760"/>
            <a:ext cx="50405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Известие о начале войны жители 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Комсомольска-на-Амуре встретили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массовыми митингами на всех предприятиях, стройках, в учреждениях и учебных заведениях. С первых дней войны сотни горожан пришли в военкомат с заявлениями о добровольном уходе на фронт.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05" y="4869160"/>
            <a:ext cx="2491358" cy="16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82" y="4365104"/>
            <a:ext cx="3174437" cy="2160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1268760"/>
            <a:ext cx="7870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Дальний Восток стал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надежной кузницей резервов для действующей армии. В 4 часа утра 29 июня 1941 года 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отправлен на фронт первый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эшелон бойцов. В грандиозных сражениях войны приняло участие свыше 1 миллиона 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дальневосточников. </a:t>
            </a:r>
          </a:p>
          <a:p>
            <a:pPr lvl="0" algn="just"/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100 тысяч воинов 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отправили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сухопутные фронты Тихоокеанский флот и Краснознаменная Амурская флотилия.</a:t>
            </a:r>
          </a:p>
        </p:txBody>
      </p:sp>
    </p:spTree>
    <p:extLst>
      <p:ext uri="{BB962C8B-B14F-4D97-AF65-F5344CB8AC3E}">
        <p14:creationId xmlns:p14="http://schemas.microsoft.com/office/powerpoint/2010/main" val="5892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528392" cy="573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1268760"/>
            <a:ext cx="48458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Свыше </a:t>
            </a:r>
            <a:r>
              <a:rPr lang="ru-RU" sz="2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 тысяч </a:t>
            </a:r>
            <a:r>
              <a:rPr lang="ru-RU" sz="24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комсомольчан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сражались 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фронтах войны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 тысяч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бойцов были 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удостоены 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боевых наград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5248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наших земляков не вернулись с полей </a:t>
            </a: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сражений</a:t>
            </a: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71" y="4315748"/>
            <a:ext cx="2971365" cy="23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1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015098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2200" b="1" i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комсомольчан</a:t>
            </a:r>
            <a:r>
              <a:rPr lang="ru-RU" sz="22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удостоены звания Героя Советского Союза.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М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Абдрашитов,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А. А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Бельгин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А. Н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Гайдаш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Е. А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Дикопольцев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А. Ф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Кретов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И. 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Ларев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А. П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Маресьев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А. А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Павловский,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П. А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Плешков, П. Ф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Поросенков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М. И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Родионов,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М. П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Сазонов,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А. В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Скворцов,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Г. Г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Тарасов,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И. С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Хоменко,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А. Г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Черноморец,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С. Ф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Швецов,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П. С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Шемендюк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4" descr="http://www.kmslib.ru/sites/default/files/kcfinder/images/tarasov%28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8" y="3717032"/>
            <a:ext cx="1458880" cy="204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78" y="3620553"/>
            <a:ext cx="1584549" cy="213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74" y="3718282"/>
            <a:ext cx="1468605" cy="204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0106" y="5877272"/>
            <a:ext cx="18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Тарасов</a:t>
            </a:r>
          </a:p>
          <a:p>
            <a:pPr algn="ctr"/>
            <a:r>
              <a:rPr lang="ru-RU" sz="2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Г.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8144" y="5906194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Павловский</a:t>
            </a:r>
          </a:p>
          <a:p>
            <a:pPr algn="ctr"/>
            <a:r>
              <a:rPr lang="ru-RU" sz="2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6488" y="5887144"/>
            <a:ext cx="155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Хоменко</a:t>
            </a:r>
          </a:p>
          <a:p>
            <a:pPr algn="ctr"/>
            <a:r>
              <a:rPr lang="ru-RU" sz="2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И. С.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2" y="346348"/>
            <a:ext cx="813818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015098"/>
            <a:ext cx="76328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городе была создана система подготовки гражданского населения по военным специальностям, а также </a:t>
            </a:r>
            <a:r>
              <a:rPr lang="ru-RU" sz="22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физкультурно-спортивные </a:t>
            </a:r>
            <a:r>
              <a:rPr lang="ru-RU" sz="2200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объединения. К началу войны было подготовлено 30 тыс. бойцов, в том числе 14 тыс. лыжников.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8178" y="5877272"/>
            <a:ext cx="18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Маресьев</a:t>
            </a:r>
            <a:endParaRPr lang="ru-RU" sz="2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П.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3193" y="5887491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Черноморец</a:t>
            </a: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Г.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2376" y="5877272"/>
            <a:ext cx="155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Сазонов </a:t>
            </a:r>
          </a:p>
          <a:p>
            <a:pPr algn="ctr"/>
            <a:r>
              <a:rPr lang="ru-RU" sz="20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 П.</a:t>
            </a:r>
            <a:endParaRPr lang="ru-RU" sz="20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2" y="346348"/>
            <a:ext cx="813818" cy="1524003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24" y="3632490"/>
            <a:ext cx="1535081" cy="211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32" y="3633439"/>
            <a:ext cx="1633537" cy="210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66182"/>
            <a:ext cx="1579563" cy="209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72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2200</TotalTime>
  <Words>1796</Words>
  <Application>Microsoft Office PowerPoint</Application>
  <PresentationFormat>Экран (4:3)</PresentationFormat>
  <Paragraphs>162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11-летний  защитник Брестской крепости</vt:lpstr>
      <vt:lpstr>11-летний  защитник Брестской крепости</vt:lpstr>
      <vt:lpstr>11-летний  защитник Брестской крепости</vt:lpstr>
      <vt:lpstr>11-летний  защитник Брестской крепости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Бессерт Елена Вячеславовна</dc:creator>
  <cp:lastModifiedBy>Пользователь зала электронной информации</cp:lastModifiedBy>
  <cp:revision>163</cp:revision>
  <dcterms:created xsi:type="dcterms:W3CDTF">2015-04-13T02:05:40Z</dcterms:created>
  <dcterms:modified xsi:type="dcterms:W3CDTF">2018-05-03T23:56:20Z</dcterms:modified>
</cp:coreProperties>
</file>