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sldIdLst>
    <p:sldId id="341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2" r:id="rId32"/>
    <p:sldId id="303" r:id="rId33"/>
    <p:sldId id="304" r:id="rId34"/>
    <p:sldId id="310" r:id="rId35"/>
  </p:sldIdLst>
  <p:sldSz cx="9144000" cy="6858000" type="screen4x3"/>
  <p:notesSz cx="6858000" cy="914400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Century Gothic" pitchFamily="34" charset="0"/>
      <p:regular r:id="rId40"/>
      <p:bold r:id="rId41"/>
      <p:italic r:id="rId42"/>
      <p:boldItalic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6D2"/>
    <a:srgbClr val="33CC33"/>
    <a:srgbClr val="F1F4F9"/>
    <a:srgbClr val="B2B3B3"/>
    <a:srgbClr val="1166AE"/>
    <a:srgbClr val="0D8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42" autoAdjust="0"/>
    <p:restoredTop sz="94971" autoAdjust="0"/>
  </p:normalViewPr>
  <p:slideViewPr>
    <p:cSldViewPr snapToGrid="0">
      <p:cViewPr varScale="1">
        <p:scale>
          <a:sx n="97" d="100"/>
          <a:sy n="97" d="100"/>
        </p:scale>
        <p:origin x="-114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87428"/>
            <a:ext cx="7772400" cy="1006476"/>
          </a:xfrm>
        </p:spPr>
        <p:txBody>
          <a:bodyPr anchor="b">
            <a:normAutofit/>
          </a:bodyPr>
          <a:lstStyle>
            <a:lvl1pPr algn="ctr">
              <a:defRPr sz="4000" b="1" baseline="0">
                <a:solidFill>
                  <a:srgbClr val="1976D2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0150" y="2893429"/>
            <a:ext cx="6858000" cy="50749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Автор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064328"/>
      </p:ext>
    </p:extLst>
  </p:cSld>
  <p:clrMapOvr>
    <a:masterClrMapping/>
  </p:clrMapOvr>
  <p:transition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диаграмма_название диаграмм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90174" y="0"/>
            <a:ext cx="5447764" cy="1068947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иаграмма 6"/>
          <p:cNvSpPr>
            <a:spLocks noGrp="1"/>
          </p:cNvSpPr>
          <p:nvPr>
            <p:ph type="chart" sz="quarter" idx="10"/>
          </p:nvPr>
        </p:nvSpPr>
        <p:spPr>
          <a:xfrm>
            <a:off x="373063" y="1519237"/>
            <a:ext cx="8385175" cy="374822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73063" y="5395913"/>
            <a:ext cx="8385175" cy="579437"/>
          </a:xfrm>
        </p:spPr>
        <p:txBody>
          <a:bodyPr anchor="ctr"/>
          <a:lstStyle>
            <a:lvl4pPr marL="0" indent="0" algn="ctr">
              <a:spcBef>
                <a:spcPts val="0"/>
              </a:spcBef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</a:lstStyle>
          <a:p>
            <a:pPr lvl="3"/>
            <a:r>
              <a:rPr lang="ru-RU" dirty="0" smtClean="0"/>
              <a:t>Название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577968644"/>
      </p:ext>
    </p:extLst>
  </p:cSld>
  <p:clrMapOvr>
    <a:masterClrMapping/>
  </p:clrMapOvr>
  <p:transition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таблица_название таблиц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77295" y="0"/>
            <a:ext cx="5447763" cy="104318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аблица 6"/>
          <p:cNvSpPr>
            <a:spLocks noGrp="1"/>
          </p:cNvSpPr>
          <p:nvPr>
            <p:ph type="tbl" sz="quarter" idx="10"/>
          </p:nvPr>
        </p:nvSpPr>
        <p:spPr>
          <a:xfrm>
            <a:off x="269875" y="1479551"/>
            <a:ext cx="8655050" cy="391636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269875" y="5395913"/>
            <a:ext cx="8655050" cy="579437"/>
          </a:xfrm>
        </p:spPr>
        <p:txBody>
          <a:bodyPr anchor="ctr"/>
          <a:lstStyle>
            <a:lvl4pPr marL="0" indent="0" algn="ctr">
              <a:spcBef>
                <a:spcPts val="0"/>
              </a:spcBef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</a:lstStyle>
          <a:p>
            <a:pPr lvl="3"/>
            <a:r>
              <a:rPr lang="ru-RU" dirty="0" smtClean="0"/>
              <a:t>Название таблицы</a:t>
            </a:r>
          </a:p>
        </p:txBody>
      </p:sp>
    </p:spTree>
    <p:extLst>
      <p:ext uri="{BB962C8B-B14F-4D97-AF65-F5344CB8AC3E}">
        <p14:creationId xmlns:p14="http://schemas.microsoft.com/office/powerpoint/2010/main" val="4061543066"/>
      </p:ext>
    </p:extLst>
  </p:cSld>
  <p:clrMapOvr>
    <a:masterClrMapping/>
  </p:clrMapOvr>
  <p:transition advClick="0" advTm="10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рисунок SmartArt_назва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0326" y="0"/>
            <a:ext cx="5293218" cy="105606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Рисунок SmartArt 6"/>
          <p:cNvSpPr>
            <a:spLocks noGrp="1"/>
          </p:cNvSpPr>
          <p:nvPr>
            <p:ph type="dgm" sz="quarter" idx="10"/>
          </p:nvPr>
        </p:nvSpPr>
        <p:spPr>
          <a:xfrm>
            <a:off x="257175" y="1506538"/>
            <a:ext cx="8616950" cy="395446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269875" y="5395913"/>
            <a:ext cx="8655050" cy="579437"/>
          </a:xfrm>
        </p:spPr>
        <p:txBody>
          <a:bodyPr anchor="ctr"/>
          <a:lstStyle>
            <a:lvl4pPr marL="0" indent="0" algn="ctr">
              <a:spcBef>
                <a:spcPts val="0"/>
              </a:spcBef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</a:lstStyle>
          <a:p>
            <a:pPr lvl="3"/>
            <a:r>
              <a:rPr lang="ru-RU" dirty="0" smtClean="0"/>
              <a:t>Название рисунка </a:t>
            </a:r>
            <a:r>
              <a:rPr lang="en-US" dirty="0" smtClean="0"/>
              <a:t>SmartArt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11996410"/>
      </p:ext>
    </p:extLst>
  </p:cSld>
  <p:clrMapOvr>
    <a:masterClrMapping/>
  </p:clrMapOvr>
  <p:transition advClick="0" advTm="10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клип мультимеди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28810" y="0"/>
            <a:ext cx="5331855" cy="105606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Мультимедиа 6"/>
          <p:cNvSpPr>
            <a:spLocks noGrp="1"/>
          </p:cNvSpPr>
          <p:nvPr>
            <p:ph type="media" sz="quarter" idx="13"/>
          </p:nvPr>
        </p:nvSpPr>
        <p:spPr>
          <a:xfrm>
            <a:off x="1" y="1249252"/>
            <a:ext cx="9144000" cy="493247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7604"/>
      </p:ext>
    </p:extLst>
  </p:cSld>
  <p:clrMapOvr>
    <a:masterClrMapping/>
  </p:clrMapOvr>
  <p:transition advClick="0" advTm="10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изображение из интерне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28810" y="0"/>
            <a:ext cx="5370491" cy="105606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Место для изображения из Интернета 6"/>
          <p:cNvSpPr>
            <a:spLocks noGrp="1"/>
          </p:cNvSpPr>
          <p:nvPr>
            <p:ph type="clipArt" sz="quarter" idx="13"/>
          </p:nvPr>
        </p:nvSpPr>
        <p:spPr>
          <a:xfrm>
            <a:off x="296863" y="1468439"/>
            <a:ext cx="8499475" cy="450735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906714"/>
      </p:ext>
    </p:extLst>
  </p:cSld>
  <p:clrMapOvr>
    <a:masterClrMapping/>
  </p:clrMapOvr>
  <p:transition advClick="0" advTm="10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635900"/>
      </p:ext>
    </p:extLst>
  </p:cSld>
  <p:clrMapOvr>
    <a:masterClrMapping/>
  </p:clrMapOvr>
  <p:transition advClick="0" advTm="10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1403795"/>
            <a:ext cx="2949178" cy="1197735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rgbClr val="1976D2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1403796"/>
            <a:ext cx="4896001" cy="4610637"/>
          </a:xfrm>
        </p:spPr>
        <p:txBody>
          <a:bodyPr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601531"/>
            <a:ext cx="2949178" cy="341290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4505555"/>
      </p:ext>
    </p:extLst>
  </p:cSld>
  <p:clrMapOvr>
    <a:masterClrMapping/>
  </p:clrMapOvr>
  <p:transition advClick="0" advTm="10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1403796"/>
            <a:ext cx="2949178" cy="850007"/>
          </a:xfrm>
        </p:spPr>
        <p:txBody>
          <a:bodyPr anchor="b">
            <a:noAutofit/>
          </a:bodyPr>
          <a:lstStyle>
            <a:lvl1pPr>
              <a:defRPr sz="2400" b="1">
                <a:solidFill>
                  <a:srgbClr val="1976D2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1403797"/>
            <a:ext cx="4844485" cy="4662152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53803"/>
            <a:ext cx="2949178" cy="381214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325277"/>
      </p:ext>
    </p:extLst>
  </p:cSld>
  <p:clrMapOvr>
    <a:masterClrMapping/>
  </p:clrMapOvr>
  <p:transition advClick="0" advTm="10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3053" y="1"/>
            <a:ext cx="5437299" cy="1056068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9708" y="1580926"/>
            <a:ext cx="8322167" cy="4351338"/>
          </a:xfrm>
        </p:spPr>
        <p:txBody>
          <a:bodyPr vert="eaVert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89304"/>
      </p:ext>
    </p:extLst>
  </p:cSld>
  <p:clrMapOvr>
    <a:masterClrMapping/>
  </p:clrMapOvr>
  <p:transition advClick="0" advTm="10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1416675"/>
            <a:ext cx="1971675" cy="4760287"/>
          </a:xfrm>
        </p:spPr>
        <p:txBody>
          <a:bodyPr vert="eaVert">
            <a:normAutofit/>
          </a:bodyPr>
          <a:lstStyle>
            <a:lvl1pPr>
              <a:defRPr sz="2400" b="1">
                <a:solidFill>
                  <a:srgbClr val="1976D2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416675"/>
            <a:ext cx="5800725" cy="4760288"/>
          </a:xfrm>
        </p:spPr>
        <p:txBody>
          <a:bodyPr vert="eaVert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52593"/>
      </p:ext>
    </p:extLst>
  </p:cSld>
  <p:clrMapOvr>
    <a:masterClrMapping/>
  </p:clrMapOvr>
  <p:transition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4237148" y="1687428"/>
            <a:ext cx="4221051" cy="1377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baseline="0">
                <a:solidFill>
                  <a:srgbClr val="1976D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414" y="3770961"/>
            <a:ext cx="5911403" cy="507498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Номер раздела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464418" y="2179462"/>
            <a:ext cx="5486400" cy="1006476"/>
          </a:xfrm>
        </p:spPr>
        <p:txBody>
          <a:bodyPr anchor="b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en-US" dirty="0"/>
          </a:p>
        </p:txBody>
      </p:sp>
      <p:sp>
        <p:nvSpPr>
          <p:cNvPr id="31" name="Рисунок 30"/>
          <p:cNvSpPr>
            <a:spLocks noGrp="1"/>
          </p:cNvSpPr>
          <p:nvPr>
            <p:ph type="pic" sz="quarter" idx="10"/>
          </p:nvPr>
        </p:nvSpPr>
        <p:spPr>
          <a:xfrm>
            <a:off x="4822" y="1249234"/>
            <a:ext cx="4013141" cy="476481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3 w 10000"/>
              <a:gd name="connsiteY1" fmla="*/ 27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27"/>
              <a:gd name="connsiteX1" fmla="*/ 13 w 10000"/>
              <a:gd name="connsiteY1" fmla="*/ 27 h 10027"/>
              <a:gd name="connsiteX2" fmla="*/ 10000 w 10000"/>
              <a:gd name="connsiteY2" fmla="*/ 0 h 10027"/>
              <a:gd name="connsiteX3" fmla="*/ 4122 w 10000"/>
              <a:gd name="connsiteY3" fmla="*/ 10027 h 10027"/>
              <a:gd name="connsiteX4" fmla="*/ 0 w 10000"/>
              <a:gd name="connsiteY4" fmla="*/ 10000 h 10027"/>
              <a:gd name="connsiteX0" fmla="*/ 20 w 9988"/>
              <a:gd name="connsiteY0" fmla="*/ 10055 h 10055"/>
              <a:gd name="connsiteX1" fmla="*/ 1 w 9988"/>
              <a:gd name="connsiteY1" fmla="*/ 27 h 10055"/>
              <a:gd name="connsiteX2" fmla="*/ 9988 w 9988"/>
              <a:gd name="connsiteY2" fmla="*/ 0 h 10055"/>
              <a:gd name="connsiteX3" fmla="*/ 4110 w 9988"/>
              <a:gd name="connsiteY3" fmla="*/ 10027 h 10055"/>
              <a:gd name="connsiteX4" fmla="*/ 20 w 9988"/>
              <a:gd name="connsiteY4" fmla="*/ 10055 h 10055"/>
              <a:gd name="connsiteX0" fmla="*/ 20 w 10000"/>
              <a:gd name="connsiteY0" fmla="*/ 10027 h 10027"/>
              <a:gd name="connsiteX1" fmla="*/ 1 w 10000"/>
              <a:gd name="connsiteY1" fmla="*/ 0 h 10027"/>
              <a:gd name="connsiteX2" fmla="*/ 10000 w 10000"/>
              <a:gd name="connsiteY2" fmla="*/ 27 h 10027"/>
              <a:gd name="connsiteX3" fmla="*/ 4115 w 10000"/>
              <a:gd name="connsiteY3" fmla="*/ 9999 h 10027"/>
              <a:gd name="connsiteX4" fmla="*/ 20 w 10000"/>
              <a:gd name="connsiteY4" fmla="*/ 10027 h 1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27">
                <a:moveTo>
                  <a:pt x="20" y="10027"/>
                </a:moveTo>
                <a:cubicBezTo>
                  <a:pt x="24" y="6721"/>
                  <a:pt x="-3" y="3306"/>
                  <a:pt x="1" y="0"/>
                </a:cubicBezTo>
                <a:lnTo>
                  <a:pt x="10000" y="27"/>
                </a:lnTo>
                <a:lnTo>
                  <a:pt x="4115" y="9999"/>
                </a:lnTo>
                <a:lnTo>
                  <a:pt x="20" y="10027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937602"/>
      </p:ext>
    </p:extLst>
  </p:cSld>
  <p:clrMapOvr>
    <a:masterClrMapping/>
  </p:clrMapOvr>
  <p:transition advClick="0" advTm="10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212374"/>
      </p:ext>
    </p:extLst>
  </p:cSld>
  <p:clrMapOvr>
    <a:masterClrMapping/>
  </p:clrMapOvr>
  <p:transition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43062" y="545431"/>
            <a:ext cx="5733514" cy="1325563"/>
          </a:xfrm>
        </p:spPr>
        <p:txBody>
          <a:bodyPr>
            <a:normAutofit/>
          </a:bodyPr>
          <a:lstStyle>
            <a:lvl1pPr algn="r">
              <a:defRPr sz="28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 ПОДРАЗДЕЛА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628650" y="2254250"/>
            <a:ext cx="8348663" cy="34893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740917"/>
      </p:ext>
    </p:extLst>
  </p:cSld>
  <p:clrMapOvr>
    <a:masterClrMapping/>
  </p:clrMapOvr>
  <p:transition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560" y="1555169"/>
            <a:ext cx="788670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4572000" y="300733"/>
            <a:ext cx="4288665" cy="484880"/>
          </a:xfrm>
        </p:spPr>
        <p:txBody>
          <a:bodyPr>
            <a:noAutofit/>
          </a:bodyPr>
          <a:lstStyle>
            <a:lvl1pPr algn="r">
              <a:defRPr sz="24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3594206"/>
      </p:ext>
    </p:extLst>
  </p:cSld>
  <p:clrMapOvr>
    <a:masterClrMapping/>
  </p:clrMapOvr>
  <p:transition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3054" y="0"/>
            <a:ext cx="5409126" cy="1081825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67" y="1490774"/>
            <a:ext cx="3886200" cy="449790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3696" y="1490774"/>
            <a:ext cx="3886200" cy="449790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291051"/>
      </p:ext>
    </p:extLst>
  </p:cSld>
  <p:clrMapOvr>
    <a:masterClrMapping/>
  </p:clrMapOvr>
  <p:transition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9243" y="1"/>
            <a:ext cx="5768695" cy="1056068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68616"/>
            <a:ext cx="3868340" cy="823912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rgbClr val="1976D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27153"/>
            <a:ext cx="3868340" cy="36845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68616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976D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670" y="2327153"/>
            <a:ext cx="3887391" cy="36845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72167"/>
      </p:ext>
    </p:extLst>
  </p:cSld>
  <p:clrMapOvr>
    <a:masterClrMapping/>
  </p:clrMapOvr>
  <p:transition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3053" y="0"/>
            <a:ext cx="5385783" cy="1081825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27229"/>
      </p:ext>
    </p:extLst>
  </p:cSld>
  <p:clrMapOvr>
    <a:masterClrMapping/>
  </p:clrMapOvr>
  <p:transition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90174" y="0"/>
            <a:ext cx="5434885" cy="105606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398463" y="1609725"/>
            <a:ext cx="8423275" cy="42751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4749220"/>
      </p:ext>
    </p:extLst>
  </p:cSld>
  <p:clrMapOvr>
    <a:masterClrMapping/>
  </p:clrMapOvr>
  <p:transition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рисунок_подрисуночна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90174" y="0"/>
            <a:ext cx="5486401" cy="105606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88950" y="1506538"/>
            <a:ext cx="8153400" cy="3760787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5395913"/>
            <a:ext cx="8153400" cy="579437"/>
          </a:xfrm>
        </p:spPr>
        <p:txBody>
          <a:bodyPr anchor="ctr"/>
          <a:lstStyle>
            <a:lvl4pPr marL="0" indent="0" algn="ctr">
              <a:spcBef>
                <a:spcPts val="0"/>
              </a:spcBef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</a:lstStyle>
          <a:p>
            <a:pPr lvl="3"/>
            <a:r>
              <a:rPr lang="ru-RU" dirty="0" smtClean="0"/>
              <a:t>Подрисуночная надпись</a:t>
            </a:r>
          </a:p>
        </p:txBody>
      </p:sp>
    </p:spTree>
    <p:extLst>
      <p:ext uri="{BB962C8B-B14F-4D97-AF65-F5344CB8AC3E}">
        <p14:creationId xmlns:p14="http://schemas.microsoft.com/office/powerpoint/2010/main" val="174745036"/>
      </p:ext>
    </p:extLst>
  </p:cSld>
  <p:clrMapOvr>
    <a:masterClrMapping/>
  </p:clrMapOvr>
  <p:transition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52DD2-5F81-429B-A4D8-5879D9DA42F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85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97" r:id="rId3"/>
    <p:sldLayoutId id="2147483686" r:id="rId4"/>
    <p:sldLayoutId id="2147483688" r:id="rId5"/>
    <p:sldLayoutId id="2147483689" r:id="rId6"/>
    <p:sldLayoutId id="2147483690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</p:sldLayoutIdLst>
  <p:transition advClick="0" advTm="10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36418" y="1791337"/>
            <a:ext cx="8271163" cy="17000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Требования РД 013-2016 </a:t>
            </a:r>
            <a:br>
              <a:rPr lang="ru-RU" dirty="0" smtClean="0"/>
            </a:br>
            <a:r>
              <a:rPr lang="ru-RU" dirty="0" smtClean="0"/>
              <a:t>к оформлению текстовых </a:t>
            </a:r>
            <a:br>
              <a:rPr lang="ru-RU" dirty="0" smtClean="0"/>
            </a:br>
            <a:r>
              <a:rPr lang="ru-RU" dirty="0" smtClean="0"/>
              <a:t>студенческих 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23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1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2905" t="13940" r="26508" b="1008"/>
          <a:stretch/>
        </p:blipFill>
        <p:spPr bwMode="auto">
          <a:xfrm>
            <a:off x="434975" y="2276051"/>
            <a:ext cx="3886200" cy="2926610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31107" t="19241" r="31533" b="5079"/>
          <a:stretch/>
        </p:blipFill>
        <p:spPr bwMode="auto">
          <a:xfrm>
            <a:off x="4950103" y="1490663"/>
            <a:ext cx="3552270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29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1</a:t>
            </a:r>
          </a:p>
        </p:txBody>
      </p:sp>
      <p:pic>
        <p:nvPicPr>
          <p:cNvPr id="5" name="Объект 8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3047" t="14366" r="26243" b="2001"/>
          <a:stretch/>
        </p:blipFill>
        <p:spPr bwMode="auto">
          <a:xfrm>
            <a:off x="434975" y="2302968"/>
            <a:ext cx="3886200" cy="287277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1016" t="13708" r="26078" b="1248"/>
          <a:stretch/>
        </p:blipFill>
        <p:spPr bwMode="auto">
          <a:xfrm>
            <a:off x="4783138" y="2302968"/>
            <a:ext cx="3882880" cy="2871705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782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1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3"/>
          <a:srcRect l="2177" t="15567" r="27091" b="1242"/>
          <a:stretch/>
        </p:blipFill>
        <p:spPr bwMode="auto">
          <a:xfrm>
            <a:off x="434975" y="2311003"/>
            <a:ext cx="3886200" cy="2856706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Объект 5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4910138" y="1490663"/>
          <a:ext cx="3632200" cy="449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Document" r:id="rId5" imgW="5926392" imgH="7338555" progId="Word.Document.12">
                  <p:embed/>
                </p:oleObj>
              </mc:Choice>
              <mc:Fallback>
                <p:oleObj name="Document" r:id="rId5" imgW="5926392" imgH="733855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10138" y="1490663"/>
                        <a:ext cx="3632200" cy="4497387"/>
                      </a:xfrm>
                      <a:prstGeom prst="rect">
                        <a:avLst/>
                      </a:prstGeom>
                      <a:ln w="1905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442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70"/>
          <p:cNvSpPr>
            <a:spLocks noGrp="1"/>
          </p:cNvSpPr>
          <p:nvPr>
            <p:ph type="ctrTitle"/>
          </p:nvPr>
        </p:nvSpPr>
        <p:spPr>
          <a:xfrm>
            <a:off x="3543300" y="2171700"/>
            <a:ext cx="5413664" cy="254348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РАБОТА № 2: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РАЗБОР ЗАМЕЧАНИЙ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 КОММЕНТАРИЯМИ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из РД 013-2016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682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Сравление</a:t>
            </a:r>
            <a:r>
              <a:rPr lang="ru-RU" dirty="0" smtClean="0"/>
              <a:t> листа содержания </a:t>
            </a:r>
            <a:br>
              <a:rPr lang="ru-RU" dirty="0" smtClean="0"/>
            </a:br>
            <a:r>
              <a:rPr lang="ru-RU" dirty="0" smtClean="0"/>
              <a:t>работ № 2и № 1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2759" t="15334" r="26078" b="4269"/>
          <a:stretch/>
        </p:blipFill>
        <p:spPr bwMode="auto">
          <a:xfrm>
            <a:off x="332509" y="2302968"/>
            <a:ext cx="3936711" cy="287277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8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3047" t="14366" r="26243" b="2001"/>
          <a:stretch/>
        </p:blipFill>
        <p:spPr bwMode="auto">
          <a:xfrm>
            <a:off x="4783138" y="2302968"/>
            <a:ext cx="3886200" cy="287277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066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1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2759" t="15334" r="26078" b="4269"/>
          <a:stretch/>
        </p:blipFill>
        <p:spPr bwMode="auto">
          <a:xfrm>
            <a:off x="332509" y="2302968"/>
            <a:ext cx="3936711" cy="287277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1162" t="16031" r="25640" b="3336"/>
          <a:stretch/>
        </p:blipFill>
        <p:spPr bwMode="auto">
          <a:xfrm>
            <a:off x="4783137" y="2302968"/>
            <a:ext cx="3955618" cy="287277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636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70"/>
          <p:cNvSpPr>
            <a:spLocks noGrp="1"/>
          </p:cNvSpPr>
          <p:nvPr>
            <p:ph type="ctrTitle"/>
          </p:nvPr>
        </p:nvSpPr>
        <p:spPr>
          <a:xfrm>
            <a:off x="3543300" y="2171700"/>
            <a:ext cx="5413664" cy="254348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РАБОТА № 3: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РАЗБОР ЗАМЕЧАНИЙ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 КОММЕНТАРИЯМИ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из РД 013-2016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873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283" t="14624" r="26884" b="462"/>
          <a:stretch/>
        </p:blipFill>
        <p:spPr bwMode="auto">
          <a:xfrm>
            <a:off x="1891145" y="1572057"/>
            <a:ext cx="5448300" cy="4184506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092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642" t="16162" r="25922" b="2514"/>
          <a:stretch/>
        </p:blipFill>
        <p:spPr bwMode="auto">
          <a:xfrm>
            <a:off x="434975" y="2394472"/>
            <a:ext cx="3886200" cy="2689768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28541" t="18727" r="27525" b="3541"/>
          <a:stretch/>
        </p:blipFill>
        <p:spPr bwMode="auto">
          <a:xfrm>
            <a:off x="4783138" y="1590664"/>
            <a:ext cx="3886200" cy="4297385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060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18760" t="13854" r="43720" b="3797"/>
          <a:stretch/>
        </p:blipFill>
        <p:spPr bwMode="auto">
          <a:xfrm>
            <a:off x="738789" y="1490663"/>
            <a:ext cx="3278572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31427" t="18727" r="30732" b="8158"/>
          <a:stretch/>
        </p:blipFill>
        <p:spPr bwMode="auto">
          <a:xfrm>
            <a:off x="4864123" y="1490663"/>
            <a:ext cx="3724229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590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70"/>
          <p:cNvSpPr>
            <a:spLocks noGrp="1"/>
          </p:cNvSpPr>
          <p:nvPr>
            <p:ph type="ctrTitle"/>
          </p:nvPr>
        </p:nvSpPr>
        <p:spPr>
          <a:xfrm>
            <a:off x="3543300" y="2171700"/>
            <a:ext cx="5413664" cy="254348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РАБОТА № 1: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РАЗБОР ЗАМЕЧАНИЙ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 КОММЕНТАРИЯМИ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из РД 013-2016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6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18600" t="16933" r="43560" b="7388"/>
          <a:stretch/>
        </p:blipFill>
        <p:spPr bwMode="auto">
          <a:xfrm>
            <a:off x="687768" y="1451334"/>
            <a:ext cx="3597957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4"/>
          <p:cNvPicPr>
            <a:picLocks noGrp="1"/>
          </p:cNvPicPr>
          <p:nvPr>
            <p:ph sz="half" idx="1"/>
          </p:nvPr>
        </p:nvPicPr>
        <p:blipFill rotWithShape="1">
          <a:blip r:embed="rId3"/>
          <a:srcRect l="642" t="16162" r="25922" b="2514"/>
          <a:stretch/>
        </p:blipFill>
        <p:spPr bwMode="auto">
          <a:xfrm>
            <a:off x="4791527" y="2355143"/>
            <a:ext cx="3886200" cy="2689768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02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70"/>
          <p:cNvSpPr>
            <a:spLocks noGrp="1"/>
          </p:cNvSpPr>
          <p:nvPr>
            <p:ph type="ctrTitle"/>
          </p:nvPr>
        </p:nvSpPr>
        <p:spPr>
          <a:xfrm>
            <a:off x="3543300" y="2171700"/>
            <a:ext cx="5413664" cy="254348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РАБОТА № 4: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РАЗБОР ЗАМЕЧАНИЙ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 КОММЕНТАРИЯМИ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из РД 013-2016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79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</a:t>
            </a:r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800" t="13375" r="26361" b="720"/>
          <a:stretch/>
        </p:blipFill>
        <p:spPr bwMode="auto">
          <a:xfrm>
            <a:off x="434975" y="2307071"/>
            <a:ext cx="3886200" cy="2864571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33832" t="22063" r="33298" b="4567"/>
          <a:stretch/>
        </p:blipFill>
        <p:spPr bwMode="auto">
          <a:xfrm>
            <a:off x="5114363" y="1490663"/>
            <a:ext cx="3223750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536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4810" t="14110" r="25761" b="1231"/>
          <a:stretch/>
        </p:blipFill>
        <p:spPr bwMode="auto">
          <a:xfrm>
            <a:off x="434975" y="2258519"/>
            <a:ext cx="3886200" cy="2961674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4"/>
          <p:cNvPicPr>
            <a:picLocks/>
          </p:cNvPicPr>
          <p:nvPr/>
        </p:nvPicPr>
        <p:blipFill rotWithShape="1">
          <a:blip r:embed="rId3"/>
          <a:srcRect l="642" t="16162" r="25922" b="2514"/>
          <a:stretch/>
        </p:blipFill>
        <p:spPr bwMode="auto">
          <a:xfrm>
            <a:off x="4791527" y="2355143"/>
            <a:ext cx="3886200" cy="2689768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329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4810" t="14110" r="25761" b="1231"/>
          <a:stretch/>
        </p:blipFill>
        <p:spPr bwMode="auto">
          <a:xfrm>
            <a:off x="434975" y="2258519"/>
            <a:ext cx="3886200" cy="2961674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25975" t="19496" r="25762" b="3541"/>
          <a:stretch/>
        </p:blipFill>
        <p:spPr bwMode="auto">
          <a:xfrm>
            <a:off x="4783138" y="1802744"/>
            <a:ext cx="3886200" cy="3873225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173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33672" t="21036" r="33298" b="5336"/>
          <a:stretch/>
        </p:blipFill>
        <p:spPr bwMode="auto">
          <a:xfrm>
            <a:off x="5112192" y="1490663"/>
            <a:ext cx="3228091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6"/>
          <p:cNvPicPr>
            <a:picLocks noGrp="1"/>
          </p:cNvPicPr>
          <p:nvPr>
            <p:ph sz="half" idx="1"/>
          </p:nvPr>
        </p:nvPicPr>
        <p:blipFill rotWithShape="1">
          <a:blip r:embed="rId3"/>
          <a:srcRect l="2566" t="21550" r="66007" b="7645"/>
          <a:stretch/>
        </p:blipFill>
        <p:spPr bwMode="auto">
          <a:xfrm>
            <a:off x="781133" y="1490663"/>
            <a:ext cx="3193884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066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2405" t="19241" r="66007" b="9184"/>
          <a:stretch/>
        </p:blipFill>
        <p:spPr bwMode="auto">
          <a:xfrm>
            <a:off x="790219" y="1490663"/>
            <a:ext cx="3175711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Объект 8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2405" t="25654" r="66168" b="3540"/>
          <a:stretch/>
        </p:blipFill>
        <p:spPr bwMode="auto">
          <a:xfrm>
            <a:off x="5129318" y="1490663"/>
            <a:ext cx="3193839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889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</a:t>
            </a:r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8" name="Объект 7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2405" t="20780" r="66007" b="8415"/>
          <a:stretch/>
        </p:blipFill>
        <p:spPr bwMode="auto">
          <a:xfrm>
            <a:off x="772952" y="1490663"/>
            <a:ext cx="3210246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Объект 9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23089" t="18472" r="23357" b="2770"/>
          <a:stretch/>
        </p:blipFill>
        <p:spPr bwMode="auto">
          <a:xfrm>
            <a:off x="4783138" y="1953371"/>
            <a:ext cx="3886200" cy="3571971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90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70"/>
          <p:cNvSpPr>
            <a:spLocks noGrp="1"/>
          </p:cNvSpPr>
          <p:nvPr>
            <p:ph type="ctrTitle"/>
          </p:nvPr>
        </p:nvSpPr>
        <p:spPr>
          <a:xfrm>
            <a:off x="3543300" y="2171700"/>
            <a:ext cx="5413664" cy="254348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РАБОТА № 5: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РАЗБОР ЗАМЕЧАНИЙ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 КОММЕНТАРИЯМИ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из РД 013-2016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6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</a:t>
            </a:r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33832" t="22063" r="33298" b="4567"/>
          <a:stretch/>
        </p:blipFill>
        <p:spPr bwMode="auto">
          <a:xfrm>
            <a:off x="5114363" y="1490663"/>
            <a:ext cx="3223750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Объект 6"/>
          <p:cNvPicPr>
            <a:picLocks noGrp="1"/>
          </p:cNvPicPr>
          <p:nvPr>
            <p:ph sz="half" idx="1"/>
          </p:nvPr>
        </p:nvPicPr>
        <p:blipFill rotWithShape="1">
          <a:blip r:embed="rId3"/>
          <a:srcRect l="21646" t="13854" r="46606" b="14828"/>
          <a:stretch/>
        </p:blipFill>
        <p:spPr bwMode="auto">
          <a:xfrm>
            <a:off x="776426" y="1490663"/>
            <a:ext cx="3203298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71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Оформление работы № 1</a:t>
            </a:r>
            <a:endParaRPr lang="ru-RU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2084" t="16162" r="26243"/>
          <a:stretch/>
        </p:blipFill>
        <p:spPr bwMode="auto">
          <a:xfrm>
            <a:off x="434975" y="2318793"/>
            <a:ext cx="3886200" cy="2841126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7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28380" t="20267" r="28167" b="3541"/>
          <a:stretch/>
        </p:blipFill>
        <p:spPr bwMode="auto">
          <a:xfrm>
            <a:off x="4762356" y="1443665"/>
            <a:ext cx="3886200" cy="4258874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010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</a:t>
            </a:r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8" name="Объект 7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21967" t="25398" r="46607" b="3284"/>
          <a:stretch/>
        </p:blipFill>
        <p:spPr bwMode="auto">
          <a:xfrm>
            <a:off x="792670" y="1490663"/>
            <a:ext cx="3170809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Объект 5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33672" t="21036" r="33298" b="5336"/>
          <a:stretch/>
        </p:blipFill>
        <p:spPr bwMode="auto">
          <a:xfrm>
            <a:off x="5112192" y="1490663"/>
            <a:ext cx="3228091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062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412463" y="2556163"/>
            <a:ext cx="5486400" cy="1724890"/>
          </a:xfrm>
        </p:spPr>
        <p:txBody>
          <a:bodyPr>
            <a:normAutofit/>
          </a:bodyPr>
          <a:lstStyle/>
          <a:p>
            <a:r>
              <a:rPr lang="ru-RU" dirty="0" smtClean="0"/>
              <a:t>НАПОМИНАНИЕ </a:t>
            </a:r>
            <a:br>
              <a:rPr lang="ru-RU" dirty="0" smtClean="0"/>
            </a:br>
            <a:r>
              <a:rPr lang="ru-RU" dirty="0" smtClean="0"/>
              <a:t>О ПОСЛЕДНИХ ИЗМЕНЕНИЯХ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РД 013-2016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89698621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44560" y="1555169"/>
            <a:ext cx="7868498" cy="4351338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Последний лист раздела должен быть заполнен не менее чем на одну треть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dirty="0">
                <a:solidFill>
                  <a:schemeClr val="tx1"/>
                </a:solidFill>
              </a:rPr>
              <a:t>Таблицу следует располагать слева, без абзацного отступа, </a:t>
            </a:r>
            <a:r>
              <a:rPr lang="ru-RU" dirty="0" smtClean="0">
                <a:solidFill>
                  <a:schemeClr val="tx1"/>
                </a:solidFill>
              </a:rPr>
              <a:t>непосредственно </a:t>
            </a:r>
            <a:r>
              <a:rPr lang="ru-RU" dirty="0">
                <a:solidFill>
                  <a:schemeClr val="tx1"/>
                </a:solidFill>
              </a:rPr>
              <a:t>после текста, в котором она упоминается впервые, или на </a:t>
            </a:r>
            <a:r>
              <a:rPr lang="ru-RU" dirty="0" smtClean="0">
                <a:solidFill>
                  <a:schemeClr val="tx1"/>
                </a:solidFill>
              </a:rPr>
              <a:t>следующей </a:t>
            </a:r>
            <a:r>
              <a:rPr lang="ru-RU" dirty="0">
                <a:solidFill>
                  <a:schemeClr val="tx1"/>
                </a:solidFill>
              </a:rPr>
              <a:t>странице.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Обратите внимание на оформление ресурсов локального доступа - добавлены слова: ред</a:t>
            </a:r>
            <a:r>
              <a:rPr lang="ru-RU" dirty="0">
                <a:solidFill>
                  <a:schemeClr val="tx1"/>
                </a:solidFill>
              </a:rPr>
              <a:t>. от </a:t>
            </a:r>
            <a:r>
              <a:rPr lang="ru-RU" dirty="0" smtClean="0">
                <a:solidFill>
                  <a:schemeClr val="tx1"/>
                </a:solidFill>
              </a:rPr>
              <a:t>00.00.0000.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Изменения в РД </a:t>
            </a:r>
            <a:r>
              <a:rPr lang="ru-RU" dirty="0" smtClean="0">
                <a:solidFill>
                  <a:schemeClr val="tx1"/>
                </a:solidFill>
              </a:rPr>
              <a:t>013-2016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17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Название </a:t>
            </a:r>
            <a:r>
              <a:rPr lang="ru-RU" dirty="0" smtClean="0">
                <a:solidFill>
                  <a:schemeClr val="tx1"/>
                </a:solidFill>
              </a:rPr>
              <a:t>таблицы должно </a:t>
            </a:r>
            <a:r>
              <a:rPr lang="ru-RU" dirty="0">
                <a:solidFill>
                  <a:schemeClr val="tx1"/>
                </a:solidFill>
              </a:rPr>
              <a:t>отражать содержание таблицы, быть точным, кратким. </a:t>
            </a:r>
            <a:r>
              <a:rPr lang="ru-RU" dirty="0" smtClean="0">
                <a:solidFill>
                  <a:schemeClr val="tx1"/>
                </a:solidFill>
              </a:rPr>
              <a:t>Название таблицы приводят с прописной буквы без точки в конце.</a:t>
            </a:r>
          </a:p>
          <a:p>
            <a:r>
              <a:rPr lang="ru-RU" dirty="0">
                <a:solidFill>
                  <a:schemeClr val="tx1"/>
                </a:solidFill>
              </a:rPr>
              <a:t>Таблицы слева, справа, сверху и снизу ограничивают линиями. </a:t>
            </a:r>
            <a:r>
              <a:rPr lang="ru-RU" dirty="0" smtClean="0">
                <a:solidFill>
                  <a:schemeClr val="tx1"/>
                </a:solidFill>
              </a:rPr>
              <a:t>Разделять </a:t>
            </a:r>
            <a:r>
              <a:rPr lang="ru-RU" dirty="0">
                <a:solidFill>
                  <a:schemeClr val="tx1"/>
                </a:solidFill>
              </a:rPr>
              <a:t>заголовки и подзаголовки боковика и граф диагональными </a:t>
            </a:r>
            <a:r>
              <a:rPr lang="ru-RU" dirty="0" smtClean="0">
                <a:solidFill>
                  <a:schemeClr val="tx1"/>
                </a:solidFill>
              </a:rPr>
              <a:t>линиями </a:t>
            </a:r>
            <a:r>
              <a:rPr lang="ru-RU" dirty="0">
                <a:solidFill>
                  <a:schemeClr val="tx1"/>
                </a:solidFill>
              </a:rPr>
              <a:t>не допускается. </a:t>
            </a:r>
          </a:p>
          <a:p>
            <a:r>
              <a:rPr lang="ru-RU" dirty="0">
                <a:solidFill>
                  <a:schemeClr val="tx1"/>
                </a:solidFill>
              </a:rPr>
              <a:t>Заголовки граф выравнивают по центру, а заголовки строк - по левому краю.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Изменения в РД </a:t>
            </a:r>
            <a:r>
              <a:rPr lang="ru-RU" dirty="0" smtClean="0">
                <a:solidFill>
                  <a:schemeClr val="tx1"/>
                </a:solidFill>
              </a:rPr>
              <a:t>013-2016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58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529937" y="2784763"/>
            <a:ext cx="8063346" cy="12988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СПАСИБО ЗА ВНИМАНИЕ</a:t>
            </a:r>
            <a:endParaRPr lang="ru-RU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500"/>
    </mc:Choice>
    <mc:Fallback xmlns="">
      <p:transition advClick="0" advTm="35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1</a:t>
            </a:r>
          </a:p>
        </p:txBody>
      </p:sp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28541" t="18727" r="27525" b="3541"/>
          <a:stretch/>
        </p:blipFill>
        <p:spPr bwMode="auto">
          <a:xfrm>
            <a:off x="4783138" y="1590664"/>
            <a:ext cx="3886200" cy="4297385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Объект 8"/>
          <p:cNvPicPr>
            <a:picLocks noGrp="1"/>
          </p:cNvPicPr>
          <p:nvPr>
            <p:ph sz="half" idx="1"/>
          </p:nvPr>
        </p:nvPicPr>
        <p:blipFill rotWithShape="1">
          <a:blip r:embed="rId3"/>
          <a:srcRect l="3047" t="14366" r="26243" b="2001"/>
          <a:stretch/>
        </p:blipFill>
        <p:spPr bwMode="auto">
          <a:xfrm>
            <a:off x="434975" y="2302968"/>
            <a:ext cx="3886200" cy="287277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732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1</a:t>
            </a:r>
          </a:p>
        </p:txBody>
      </p:sp>
      <p:pic>
        <p:nvPicPr>
          <p:cNvPr id="9" name="Объект 8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3047" t="14366" r="26243" b="2001"/>
          <a:stretch/>
        </p:blipFill>
        <p:spPr bwMode="auto">
          <a:xfrm>
            <a:off x="434975" y="2302968"/>
            <a:ext cx="3886200" cy="287277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29021" t="18727" r="28168" b="2771"/>
          <a:stretch/>
        </p:blipFill>
        <p:spPr bwMode="auto">
          <a:xfrm>
            <a:off x="4783138" y="1512458"/>
            <a:ext cx="3886200" cy="445379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4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1</a:t>
            </a:r>
          </a:p>
        </p:txBody>
      </p:sp>
      <p:pic>
        <p:nvPicPr>
          <p:cNvPr id="9" name="Объект 8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3047" t="14366" r="26243" b="2001"/>
          <a:stretch/>
        </p:blipFill>
        <p:spPr bwMode="auto">
          <a:xfrm>
            <a:off x="434975" y="2302968"/>
            <a:ext cx="3886200" cy="287277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28701" t="22832" r="28327" b="3540"/>
          <a:stretch/>
        </p:blipFill>
        <p:spPr bwMode="auto">
          <a:xfrm>
            <a:off x="4783138" y="1658546"/>
            <a:ext cx="3886200" cy="4161621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4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1</a:t>
            </a:r>
          </a:p>
        </p:txBody>
      </p:sp>
      <p:pic>
        <p:nvPicPr>
          <p:cNvPr id="8" name="Объект 7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1123" t="14110" r="25601" b="462"/>
          <a:stretch/>
        </p:blipFill>
        <p:spPr bwMode="auto">
          <a:xfrm>
            <a:off x="434975" y="2323518"/>
            <a:ext cx="3886200" cy="2831676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Объект 10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31908" t="21550" r="30572" b="8158"/>
          <a:stretch/>
        </p:blipFill>
        <p:spPr bwMode="auto">
          <a:xfrm>
            <a:off x="4805770" y="1490663"/>
            <a:ext cx="3840936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893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1</a:t>
            </a:r>
          </a:p>
        </p:txBody>
      </p:sp>
      <p:pic>
        <p:nvPicPr>
          <p:cNvPr id="8" name="Объект 7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1123" t="14110" r="25601" b="462"/>
          <a:stretch/>
        </p:blipFill>
        <p:spPr bwMode="auto">
          <a:xfrm>
            <a:off x="434975" y="2323518"/>
            <a:ext cx="3886200" cy="2831676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Объект 9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34313" t="21806" r="33779" b="11236"/>
          <a:stretch/>
        </p:blipFill>
        <p:spPr bwMode="auto">
          <a:xfrm>
            <a:off x="5011699" y="1490663"/>
            <a:ext cx="3429077" cy="4497387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92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работы № 1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30946" t="25911" r="30732" b="3540"/>
          <a:stretch/>
        </p:blipFill>
        <p:spPr bwMode="auto">
          <a:xfrm>
            <a:off x="4783138" y="1503634"/>
            <a:ext cx="3886200" cy="4471444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sz="half" idx="1"/>
          </p:nvPr>
        </p:nvPicPr>
        <p:blipFill rotWithShape="1">
          <a:blip r:embed="rId3"/>
          <a:srcRect l="1604" t="15136" r="26243" b="4053"/>
          <a:stretch/>
        </p:blipFill>
        <p:spPr bwMode="auto">
          <a:xfrm>
            <a:off x="434975" y="2379192"/>
            <a:ext cx="3886200" cy="2720328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35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КнАГТУ">
      <a:dk1>
        <a:srgbClr val="1C1C1C"/>
      </a:dk1>
      <a:lt1>
        <a:srgbClr val="FFFFFF"/>
      </a:lt1>
      <a:dk2>
        <a:srgbClr val="002060"/>
      </a:dk2>
      <a:lt2>
        <a:srgbClr val="FFFFFF"/>
      </a:lt2>
      <a:accent1>
        <a:srgbClr val="1976D2"/>
      </a:accent1>
      <a:accent2>
        <a:srgbClr val="33CC33"/>
      </a:accent2>
      <a:accent3>
        <a:srgbClr val="8D8D8D"/>
      </a:accent3>
      <a:accent4>
        <a:srgbClr val="002060"/>
      </a:accent4>
      <a:accent5>
        <a:srgbClr val="008000"/>
      </a:accent5>
      <a:accent6>
        <a:srgbClr val="1C1C1C"/>
      </a:accent6>
      <a:hlink>
        <a:srgbClr val="0563C1"/>
      </a:hlink>
      <a:folHlink>
        <a:srgbClr val="4D4D4D"/>
      </a:folHlink>
    </a:clrScheme>
    <a:fontScheme name="КнАГТУ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24077</TotalTime>
  <Words>243</Words>
  <Application>Microsoft Office PowerPoint</Application>
  <PresentationFormat>Экран (4:3)</PresentationFormat>
  <Paragraphs>40</Paragraphs>
  <Slides>34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Century Gothic</vt:lpstr>
      <vt:lpstr>Тема Office</vt:lpstr>
      <vt:lpstr>Document</vt:lpstr>
      <vt:lpstr>Требования РД 013-2016  к оформлению текстовых  студенческих работ</vt:lpstr>
      <vt:lpstr>РАБОТА № 1:  РАЗБОР ЗАМЕЧАНИЙ  С КОММЕНТАРИЯМИ  из РД 013-2016</vt:lpstr>
      <vt:lpstr>Оформление работы № 1</vt:lpstr>
      <vt:lpstr>Оформление работы № 1</vt:lpstr>
      <vt:lpstr>Оформление работы № 1</vt:lpstr>
      <vt:lpstr>Оформление работы № 1</vt:lpstr>
      <vt:lpstr>Оформление работы № 1</vt:lpstr>
      <vt:lpstr>Оформление работы № 1</vt:lpstr>
      <vt:lpstr>Оформление работы № 1</vt:lpstr>
      <vt:lpstr>Оформление работы № 1</vt:lpstr>
      <vt:lpstr>Оформление работы № 1</vt:lpstr>
      <vt:lpstr>Оформление работы № 1</vt:lpstr>
      <vt:lpstr>РАБОТА № 2:  РАЗБОР ЗАМЕЧАНИЙ  С КОММЕНТАРИЯМИ  из РД 013-2016</vt:lpstr>
      <vt:lpstr>Сравление листа содержания  работ № 2и № 1</vt:lpstr>
      <vt:lpstr>Оформление работы № 1</vt:lpstr>
      <vt:lpstr>РАБОТА № 3:  РАЗБОР ЗАМЕЧАНИЙ  С КОММЕНТАРИЯМИ  из РД 013-2016</vt:lpstr>
      <vt:lpstr>Оформление работы № 3</vt:lpstr>
      <vt:lpstr>Оформление работы № 3</vt:lpstr>
      <vt:lpstr>Оформление работы № 3</vt:lpstr>
      <vt:lpstr>Оформление работы № 3</vt:lpstr>
      <vt:lpstr>РАБОТА № 4:  РАЗБОР ЗАМЕЧАНИЙ  С КОММЕНТАРИЯМИ  из РД 013-2016</vt:lpstr>
      <vt:lpstr>Оформление работы № 4</vt:lpstr>
      <vt:lpstr>Оформление работы № 3</vt:lpstr>
      <vt:lpstr>Оформление работы № 3</vt:lpstr>
      <vt:lpstr>Оформление работы № 3</vt:lpstr>
      <vt:lpstr>Оформление работы № 3</vt:lpstr>
      <vt:lpstr>Оформление работы № 3</vt:lpstr>
      <vt:lpstr>РАБОТА № 5:  РАЗБОР ЗАМЕЧАНИЙ  С КОММЕНТАРИЯМИ  из РД 013-2016</vt:lpstr>
      <vt:lpstr>Оформление работы № 4</vt:lpstr>
      <vt:lpstr>Оформление работы № 4</vt:lpstr>
      <vt:lpstr>НАПОМИНАНИЕ  О ПОСЛЕДНИХ ИЗМЕНЕНИЯХ  В РД 013-2016</vt:lpstr>
      <vt:lpstr>Изменения в РД 013-2016</vt:lpstr>
      <vt:lpstr>Изменения в РД 013-2016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Афанасьева Людмила Викторовна</cp:lastModifiedBy>
  <cp:revision>265</cp:revision>
  <dcterms:created xsi:type="dcterms:W3CDTF">2015-07-01T11:32:27Z</dcterms:created>
  <dcterms:modified xsi:type="dcterms:W3CDTF">2018-12-03T07:07:55Z</dcterms:modified>
</cp:coreProperties>
</file>