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17"/>
  </p:notesMasterIdLst>
  <p:sldIdLst>
    <p:sldId id="267" r:id="rId2"/>
    <p:sldId id="292" r:id="rId3"/>
    <p:sldId id="295" r:id="rId4"/>
    <p:sldId id="296" r:id="rId5"/>
    <p:sldId id="297" r:id="rId6"/>
    <p:sldId id="304" r:id="rId7"/>
    <p:sldId id="303" r:id="rId8"/>
    <p:sldId id="298" r:id="rId9"/>
    <p:sldId id="299" r:id="rId10"/>
    <p:sldId id="300" r:id="rId11"/>
    <p:sldId id="301" r:id="rId12"/>
    <p:sldId id="302" r:id="rId13"/>
    <p:sldId id="305" r:id="rId14"/>
    <p:sldId id="306" r:id="rId15"/>
    <p:sldId id="284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575756"/>
    <a:srgbClr val="6B6B6B"/>
    <a:srgbClr val="1976D2"/>
    <a:srgbClr val="33CC33"/>
    <a:srgbClr val="F1F4F9"/>
    <a:srgbClr val="B2B3B3"/>
    <a:srgbClr val="1166AE"/>
    <a:srgbClr val="0D8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971" autoAdjust="0"/>
  </p:normalViewPr>
  <p:slideViewPr>
    <p:cSldViewPr snapToGrid="0">
      <p:cViewPr varScale="1">
        <p:scale>
          <a:sx n="104" d="100"/>
          <a:sy n="104" d="100"/>
        </p:scale>
        <p:origin x="-2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AA2EF-E4D3-4A59-A7A9-60577796014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E1BC3-8956-4108-A2DF-9E166E5FF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3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845579"/>
            <a:ext cx="9144000" cy="873492"/>
          </a:xfrm>
        </p:spPr>
        <p:txBody>
          <a:bodyPr anchor="b">
            <a:normAutofit/>
          </a:bodyPr>
          <a:lstStyle>
            <a:lvl1pPr algn="ctr">
              <a:defRPr sz="3600" b="1" baseline="0">
                <a:solidFill>
                  <a:srgbClr val="1976D2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893429"/>
            <a:ext cx="9144000" cy="50749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Автор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64328"/>
      </p:ext>
    </p:extLst>
  </p:cSld>
  <p:clrMapOvr>
    <a:masterClrMapping/>
  </p:clrMapOvr>
  <p:transition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0174" y="0"/>
            <a:ext cx="5434885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98463" y="1609725"/>
            <a:ext cx="8423275" cy="427513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23463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749220"/>
      </p:ext>
    </p:extLst>
  </p:cSld>
  <p:clrMapOvr>
    <a:masterClrMapping/>
  </p:clrMapOvr>
  <p:transition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рисунок_подрисуноч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0174" y="0"/>
            <a:ext cx="5486401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88950" y="1506538"/>
            <a:ext cx="8153400" cy="3760787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" y="5395913"/>
            <a:ext cx="8153400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 smtClean="0"/>
              <a:t>Подрисуночная надпись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5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45036"/>
      </p:ext>
    </p:extLst>
  </p:cSld>
  <p:clrMapOvr>
    <a:masterClrMapping/>
  </p:clrMapOvr>
  <p:transition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диаграмма_названи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0174" y="0"/>
            <a:ext cx="5447764" cy="1068947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373063" y="1519237"/>
            <a:ext cx="8385175" cy="3748221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73063" y="5395913"/>
            <a:ext cx="8385175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 smtClean="0"/>
              <a:t>Название диаграммы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968644"/>
      </p:ext>
    </p:extLst>
  </p:cSld>
  <p:clrMapOvr>
    <a:masterClrMapping/>
  </p:clrMapOvr>
  <p:transition advClick="0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таблица_название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77295" y="0"/>
            <a:ext cx="5447763" cy="104318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0"/>
          </p:nvPr>
        </p:nvSpPr>
        <p:spPr>
          <a:xfrm>
            <a:off x="269875" y="1479551"/>
            <a:ext cx="8655050" cy="3916362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5395913"/>
            <a:ext cx="8655050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 smtClean="0"/>
              <a:t>Название таблицы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543066"/>
      </p:ext>
    </p:extLst>
  </p:cSld>
  <p:clrMapOvr>
    <a:masterClrMapping/>
  </p:clrMapOvr>
  <p:transition advClick="0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рисунок SmartArt_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80326" y="0"/>
            <a:ext cx="5293218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Рисунок SmartArt 6"/>
          <p:cNvSpPr>
            <a:spLocks noGrp="1"/>
          </p:cNvSpPr>
          <p:nvPr>
            <p:ph type="dgm" sz="quarter" idx="10"/>
          </p:nvPr>
        </p:nvSpPr>
        <p:spPr>
          <a:xfrm>
            <a:off x="257175" y="1506538"/>
            <a:ext cx="8616950" cy="3954462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5395913"/>
            <a:ext cx="8655050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 smtClean="0"/>
              <a:t>Название рисунка </a:t>
            </a:r>
            <a:r>
              <a:rPr lang="en-US" dirty="0" smtClean="0"/>
              <a:t>SmartArt</a:t>
            </a:r>
            <a:endParaRPr lang="ru-RU" dirty="0" smtClean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996410"/>
      </p:ext>
    </p:extLst>
  </p:cSld>
  <p:clrMapOvr>
    <a:masterClrMapping/>
  </p:clrMapOvr>
  <p:transition advClick="0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28810" y="0"/>
            <a:ext cx="5331855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Мультимедиа 6"/>
          <p:cNvSpPr>
            <a:spLocks noGrp="1"/>
          </p:cNvSpPr>
          <p:nvPr>
            <p:ph type="media" sz="quarter" idx="13"/>
          </p:nvPr>
        </p:nvSpPr>
        <p:spPr>
          <a:xfrm>
            <a:off x="1" y="1249252"/>
            <a:ext cx="9144000" cy="4932474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7604"/>
      </p:ext>
    </p:extLst>
  </p:cSld>
  <p:clrMapOvr>
    <a:masterClrMapping/>
  </p:clrMapOvr>
  <p:transition advClick="0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изображение из интерн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28810" y="0"/>
            <a:ext cx="5370491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7" name="Место для изображения из Интернета 6"/>
          <p:cNvSpPr>
            <a:spLocks noGrp="1"/>
          </p:cNvSpPr>
          <p:nvPr>
            <p:ph type="clipArt" sz="quarter" idx="13"/>
          </p:nvPr>
        </p:nvSpPr>
        <p:spPr>
          <a:xfrm>
            <a:off x="296863" y="1468439"/>
            <a:ext cx="8499475" cy="450735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906714"/>
      </p:ext>
    </p:extLst>
  </p:cSld>
  <p:clrMapOvr>
    <a:masterClrMapping/>
  </p:clrMapOvr>
  <p:transition advClick="0" advTm="1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635900"/>
      </p:ext>
    </p:extLst>
  </p:cSld>
  <p:clrMapOvr>
    <a:masterClrMapping/>
  </p:clrMapOvr>
  <p:transition advClick="0" advTm="1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1403795"/>
            <a:ext cx="2949178" cy="1197735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403796"/>
            <a:ext cx="4896001" cy="4610637"/>
          </a:xfrm>
        </p:spPr>
        <p:txBody>
          <a:bodyPr/>
          <a:lstStyle>
            <a:lvl1pPr>
              <a:defRPr sz="32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rgbClr val="575756"/>
                </a:solidFill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01531"/>
            <a:ext cx="2949178" cy="3412901"/>
          </a:xfrm>
        </p:spPr>
        <p:txBody>
          <a:bodyPr/>
          <a:lstStyle>
            <a:lvl1pPr marL="0" indent="0">
              <a:buNone/>
              <a:defRPr sz="16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0"/>
            <a:ext cx="5119688" cy="1090613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ЗАГОЛОВОК СЛАЙДА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74505555"/>
      </p:ext>
    </p:extLst>
  </p:cSld>
  <p:clrMapOvr>
    <a:masterClrMapping/>
  </p:clrMapOvr>
  <p:transition advClick="0" advTm="1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1403796"/>
            <a:ext cx="2949178" cy="850007"/>
          </a:xfrm>
        </p:spPr>
        <p:txBody>
          <a:bodyPr anchor="b">
            <a:noAutofit/>
          </a:bodyPr>
          <a:lstStyle>
            <a:lvl1pPr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1403797"/>
            <a:ext cx="4844485" cy="4662152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53803"/>
            <a:ext cx="2949178" cy="3812145"/>
          </a:xfrm>
        </p:spPr>
        <p:txBody>
          <a:bodyPr/>
          <a:lstStyle>
            <a:lvl1pPr marL="0" indent="0">
              <a:buNone/>
              <a:defRPr sz="16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0"/>
            <a:ext cx="5119688" cy="1090613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ЗАГОЛОВОК СЛАЙДА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81325277"/>
      </p:ext>
    </p:extLst>
  </p:cSld>
  <p:clrMapOvr>
    <a:masterClrMapping/>
  </p:clrMapOvr>
  <p:transition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237148" y="1687428"/>
            <a:ext cx="4221051" cy="1377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976D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3972" y="3770961"/>
            <a:ext cx="5911403" cy="50749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Номер раздела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657600" y="2171073"/>
            <a:ext cx="5486400" cy="1006476"/>
          </a:xfrm>
        </p:spPr>
        <p:txBody>
          <a:bodyPr anchor="b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en-US" dirty="0"/>
          </a:p>
        </p:txBody>
      </p:sp>
      <p:sp>
        <p:nvSpPr>
          <p:cNvPr id="31" name="Рисунок 30"/>
          <p:cNvSpPr>
            <a:spLocks noGrp="1"/>
          </p:cNvSpPr>
          <p:nvPr>
            <p:ph type="pic" sz="quarter" idx="10"/>
          </p:nvPr>
        </p:nvSpPr>
        <p:spPr>
          <a:xfrm>
            <a:off x="4821" y="1249234"/>
            <a:ext cx="4298731" cy="495023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3 w 10000"/>
              <a:gd name="connsiteY1" fmla="*/ 27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27"/>
              <a:gd name="connsiteX1" fmla="*/ 13 w 10000"/>
              <a:gd name="connsiteY1" fmla="*/ 27 h 10027"/>
              <a:gd name="connsiteX2" fmla="*/ 10000 w 10000"/>
              <a:gd name="connsiteY2" fmla="*/ 0 h 10027"/>
              <a:gd name="connsiteX3" fmla="*/ 4122 w 10000"/>
              <a:gd name="connsiteY3" fmla="*/ 10027 h 10027"/>
              <a:gd name="connsiteX4" fmla="*/ 0 w 10000"/>
              <a:gd name="connsiteY4" fmla="*/ 10000 h 10027"/>
              <a:gd name="connsiteX0" fmla="*/ 20 w 9988"/>
              <a:gd name="connsiteY0" fmla="*/ 10055 h 10055"/>
              <a:gd name="connsiteX1" fmla="*/ 1 w 9988"/>
              <a:gd name="connsiteY1" fmla="*/ 27 h 10055"/>
              <a:gd name="connsiteX2" fmla="*/ 9988 w 9988"/>
              <a:gd name="connsiteY2" fmla="*/ 0 h 10055"/>
              <a:gd name="connsiteX3" fmla="*/ 4110 w 9988"/>
              <a:gd name="connsiteY3" fmla="*/ 10027 h 10055"/>
              <a:gd name="connsiteX4" fmla="*/ 20 w 9988"/>
              <a:gd name="connsiteY4" fmla="*/ 10055 h 10055"/>
              <a:gd name="connsiteX0" fmla="*/ 20 w 10000"/>
              <a:gd name="connsiteY0" fmla="*/ 10027 h 10027"/>
              <a:gd name="connsiteX1" fmla="*/ 1 w 10000"/>
              <a:gd name="connsiteY1" fmla="*/ 0 h 10027"/>
              <a:gd name="connsiteX2" fmla="*/ 10000 w 10000"/>
              <a:gd name="connsiteY2" fmla="*/ 27 h 10027"/>
              <a:gd name="connsiteX3" fmla="*/ 4115 w 10000"/>
              <a:gd name="connsiteY3" fmla="*/ 9999 h 10027"/>
              <a:gd name="connsiteX4" fmla="*/ 20 w 10000"/>
              <a:gd name="connsiteY4" fmla="*/ 10027 h 10027"/>
              <a:gd name="connsiteX0" fmla="*/ 20 w 10000"/>
              <a:gd name="connsiteY0" fmla="*/ 10027 h 10027"/>
              <a:gd name="connsiteX1" fmla="*/ 1 w 10000"/>
              <a:gd name="connsiteY1" fmla="*/ 0 h 10027"/>
              <a:gd name="connsiteX2" fmla="*/ 10000 w 10000"/>
              <a:gd name="connsiteY2" fmla="*/ 27 h 10027"/>
              <a:gd name="connsiteX3" fmla="*/ 5759 w 10000"/>
              <a:gd name="connsiteY3" fmla="*/ 10016 h 10027"/>
              <a:gd name="connsiteX4" fmla="*/ 20 w 10000"/>
              <a:gd name="connsiteY4" fmla="*/ 10027 h 10027"/>
              <a:gd name="connsiteX0" fmla="*/ 20 w 9809"/>
              <a:gd name="connsiteY0" fmla="*/ 10027 h 10027"/>
              <a:gd name="connsiteX1" fmla="*/ 1 w 9809"/>
              <a:gd name="connsiteY1" fmla="*/ 0 h 10027"/>
              <a:gd name="connsiteX2" fmla="*/ 9809 w 9809"/>
              <a:gd name="connsiteY2" fmla="*/ 10 h 10027"/>
              <a:gd name="connsiteX3" fmla="*/ 5759 w 9809"/>
              <a:gd name="connsiteY3" fmla="*/ 10016 h 10027"/>
              <a:gd name="connsiteX4" fmla="*/ 20 w 9809"/>
              <a:gd name="connsiteY4" fmla="*/ 10027 h 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9" h="10027">
                <a:moveTo>
                  <a:pt x="20" y="10027"/>
                </a:moveTo>
                <a:cubicBezTo>
                  <a:pt x="24" y="6721"/>
                  <a:pt x="-3" y="3306"/>
                  <a:pt x="1" y="0"/>
                </a:cubicBezTo>
                <a:lnTo>
                  <a:pt x="9809" y="10"/>
                </a:lnTo>
                <a:lnTo>
                  <a:pt x="5759" y="10016"/>
                </a:lnTo>
                <a:lnTo>
                  <a:pt x="20" y="10027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937602"/>
      </p:ext>
    </p:extLst>
  </p:cSld>
  <p:clrMapOvr>
    <a:masterClrMapping/>
  </p:clrMapOvr>
  <p:transition advClick="0" advTm="1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053" y="1"/>
            <a:ext cx="5437299" cy="1056068"/>
          </a:xfrm>
        </p:spPr>
        <p:txBody>
          <a:bodyPr>
            <a:norm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</a:t>
            </a:r>
            <a:r>
              <a:rPr lang="en-US" dirty="0" smtClean="0"/>
              <a:t>ОК СЛАЙДА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708" y="1580926"/>
            <a:ext cx="8322167" cy="4351338"/>
          </a:xfrm>
        </p:spPr>
        <p:txBody>
          <a:bodyPr vert="eaVert"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489304"/>
      </p:ext>
    </p:extLst>
  </p:cSld>
  <p:clrMapOvr>
    <a:masterClrMapping/>
  </p:clrMapOvr>
  <p:transition advClick="0" advTm="1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1416675"/>
            <a:ext cx="1971675" cy="4760287"/>
          </a:xfrm>
        </p:spPr>
        <p:txBody>
          <a:bodyPr vert="eaVert">
            <a:normAutofit/>
          </a:bodyPr>
          <a:lstStyle>
            <a:lvl1pPr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16675"/>
            <a:ext cx="5800725" cy="4760288"/>
          </a:xfrm>
        </p:spPr>
        <p:txBody>
          <a:bodyPr vert="eaVert"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0"/>
            <a:ext cx="5119688" cy="1090613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ЗАГОЛОВОК СЛАЙДА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2252593"/>
      </p:ext>
    </p:extLst>
  </p:cSld>
  <p:clrMapOvr>
    <a:masterClrMapping/>
  </p:clrMapOvr>
  <p:transition advClick="0" advTm="1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582100" y="0"/>
            <a:ext cx="5278566" cy="1057013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435028"/>
      </p:ext>
    </p:extLst>
  </p:cSld>
  <p:clrMapOvr>
    <a:masterClrMapping/>
  </p:clrMapOvr>
  <p:transition advClick="0" advTm="10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212374"/>
      </p:ext>
    </p:extLst>
  </p:cSld>
  <p:clrMapOvr>
    <a:masterClrMapping/>
  </p:clrMapOvr>
  <p:transition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под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43062" y="545431"/>
            <a:ext cx="5733514" cy="1325563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28650" y="2254250"/>
            <a:ext cx="8348663" cy="3489325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740917"/>
      </p:ext>
    </p:extLst>
  </p:cSld>
  <p:clrMapOvr>
    <a:masterClrMapping/>
  </p:clrMapOvr>
  <p:transition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685925"/>
            <a:ext cx="3951112" cy="3440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Маркированный список</a:t>
            </a:r>
          </a:p>
          <a:p>
            <a:pPr lvl="1"/>
            <a:r>
              <a:rPr lang="ru-RU" dirty="0" smtClean="0"/>
              <a:t>Маркированный список</a:t>
            </a:r>
          </a:p>
          <a:p>
            <a:pPr lvl="2"/>
            <a:r>
              <a:rPr lang="ru-RU" dirty="0" smtClean="0"/>
              <a:t>Маркированный список</a:t>
            </a:r>
          </a:p>
          <a:p>
            <a:pPr lvl="3"/>
            <a:r>
              <a:rPr lang="ru-RU" dirty="0" smtClean="0"/>
              <a:t>Маркированный список</a:t>
            </a:r>
          </a:p>
          <a:p>
            <a:pPr lvl="4"/>
            <a:r>
              <a:rPr lang="ru-RU" dirty="0" smtClean="0"/>
              <a:t>Маркированный список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1684" y="1686610"/>
            <a:ext cx="4010025" cy="3430587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Нумерованный список</a:t>
            </a:r>
          </a:p>
          <a:p>
            <a:pPr lvl="1"/>
            <a:r>
              <a:rPr lang="ru-RU" dirty="0" smtClean="0"/>
              <a:t>Нумерованный список</a:t>
            </a:r>
          </a:p>
          <a:p>
            <a:pPr lvl="2"/>
            <a:r>
              <a:rPr lang="ru-RU" dirty="0" smtClean="0"/>
              <a:t>Нумерованный список</a:t>
            </a:r>
          </a:p>
          <a:p>
            <a:pPr lvl="3"/>
            <a:r>
              <a:rPr lang="ru-RU" dirty="0" smtClean="0"/>
              <a:t>Нумерованный список</a:t>
            </a:r>
          </a:p>
          <a:p>
            <a:pPr lvl="4"/>
            <a:r>
              <a:rPr lang="ru-RU" dirty="0" smtClean="0"/>
              <a:t>Нумерованный список</a:t>
            </a:r>
            <a:endParaRPr lang="ru-RU" dirty="0"/>
          </a:p>
        </p:txBody>
      </p:sp>
      <p:sp>
        <p:nvSpPr>
          <p:cNvPr id="6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582100" y="0"/>
            <a:ext cx="5278566" cy="1057013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930047"/>
      </p:ext>
    </p:extLst>
  </p:cSld>
  <p:clrMapOvr>
    <a:masterClrMapping/>
  </p:clrMapOvr>
  <p:transition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582100" y="0"/>
            <a:ext cx="5278566" cy="1057013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213179"/>
      </p:ext>
    </p:extLst>
  </p:cSld>
  <p:clrMapOvr>
    <a:masterClrMapping/>
  </p:clrMapOvr>
  <p:transition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60" y="1555169"/>
            <a:ext cx="7886700" cy="435133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582100" y="0"/>
            <a:ext cx="5278566" cy="1057013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594206"/>
      </p:ext>
    </p:extLst>
  </p:cSld>
  <p:clrMapOvr>
    <a:masterClrMapping/>
  </p:clrMapOvr>
  <p:transition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054" y="0"/>
            <a:ext cx="5409126" cy="1081825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67" y="1490774"/>
            <a:ext cx="3886200" cy="4497902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696" y="1490774"/>
            <a:ext cx="3886200" cy="4497902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91051"/>
      </p:ext>
    </p:extLst>
  </p:cSld>
  <p:clrMapOvr>
    <a:masterClrMapping/>
  </p:clrMapOvr>
  <p:transition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9243" y="1"/>
            <a:ext cx="5768695" cy="1056068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68616"/>
            <a:ext cx="3868340" cy="82391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27153"/>
            <a:ext cx="3868340" cy="368458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6861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70" y="2327153"/>
            <a:ext cx="3887391" cy="368458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772167"/>
      </p:ext>
    </p:extLst>
  </p:cSld>
  <p:clrMapOvr>
    <a:masterClrMapping/>
  </p:clrMapOvr>
  <p:transition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053" y="0"/>
            <a:ext cx="5385783" cy="1081825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 smtClean="0"/>
              <a:t>ЗАГОЛОВ</a:t>
            </a:r>
            <a:r>
              <a:rPr lang="en-US" dirty="0" smtClean="0"/>
              <a:t>ОК СЛАЙДА</a:t>
            </a:r>
            <a:endParaRPr lang="en-US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527229"/>
      </p:ext>
    </p:extLst>
  </p:cSld>
  <p:clrMapOvr>
    <a:masterClrMapping/>
  </p:clrMapOvr>
  <p:transition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5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7" r:id="rId3"/>
    <p:sldLayoutId id="2147483731" r:id="rId4"/>
    <p:sldLayoutId id="2147483705" r:id="rId5"/>
    <p:sldLayoutId id="2147483686" r:id="rId6"/>
    <p:sldLayoutId id="2147483688" r:id="rId7"/>
    <p:sldLayoutId id="2147483689" r:id="rId8"/>
    <p:sldLayoutId id="2147483690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706" r:id="rId22"/>
    <p:sldLayoutId id="2147483696" r:id="rId23"/>
  </p:sldLayoutIdLst>
  <p:transition advClick="0" advTm="10000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57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57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57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45578"/>
            <a:ext cx="9144000" cy="18577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подготовки компонентов ОПОП согласно новым требованиям законодательства в сфере аккредитации образовательной </a:t>
            </a:r>
            <a:r>
              <a:rPr lang="ru-RU" dirty="0" smtClean="0"/>
              <a:t>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8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Оценочные средства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408" y="1380744"/>
            <a:ext cx="7397496" cy="22128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 соответствии с пунктом 9 статьи 2 Федерального закона от 29 декабря 2012 г. N 273-ФЗ "Об образовании в Российской Федерации" (далее - Федеральный закон) образовательная программа, разработанная в соответствии со статьей 12 Федерального закона, представляет собой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</a:t>
            </a:r>
            <a:r>
              <a:rPr lang="ru-RU" sz="1400" b="1" dirty="0">
                <a:solidFill>
                  <a:schemeClr val="tx1"/>
                </a:solidFill>
              </a:rPr>
              <a:t>оценочных </a:t>
            </a:r>
            <a:r>
              <a:rPr lang="ru-RU" sz="1400" dirty="0">
                <a:solidFill>
                  <a:schemeClr val="tx1"/>
                </a:solidFill>
              </a:rPr>
              <a:t>и методических </a:t>
            </a:r>
            <a:r>
              <a:rPr lang="ru-RU" sz="1400" b="1" dirty="0">
                <a:solidFill>
                  <a:schemeClr val="tx1"/>
                </a:solidFill>
              </a:rPr>
              <a:t>материалов</a:t>
            </a:r>
            <a:r>
              <a:rPr lang="ru-RU" sz="1400" dirty="0">
                <a:solidFill>
                  <a:schemeClr val="tx1"/>
                </a:solidFill>
              </a:rPr>
              <a:t>, а также в предусмотренных Федеральным законом случаях в виде рабочей программы воспитания, календарного плана воспитательной работы, форм аттестации.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06424" y="3712464"/>
            <a:ext cx="7269480" cy="2295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Под оценочными материалами (далее также как фонд оценочных средств) образовательной организации понимается совокупность разработанных и утвержденных образовательной организацией оценочных средств, представляющих собой </a:t>
            </a:r>
            <a:r>
              <a:rPr lang="ru-RU" sz="1400" b="1" dirty="0">
                <a:solidFill>
                  <a:schemeClr val="tx1"/>
                </a:solidFill>
              </a:rPr>
              <a:t>комплекс заданий различного типа с ключами правильных ответов, включая критерии оценки</a:t>
            </a:r>
            <a:r>
              <a:rPr lang="ru-RU" sz="1400" dirty="0">
                <a:solidFill>
                  <a:schemeClr val="tx1"/>
                </a:solidFill>
              </a:rPr>
              <a:t>, и используемых при проведении оценочных процедур (текущего контроля, промежуточной аттестации, государственной итоговой (итоговой) аттестации) с целью оценивания достижения обучающимися результатов освоения образовательной программы и (или) результатов обучения по отдельным дисциплинам (модулям), практикам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(&lt;</a:t>
            </a:r>
            <a:r>
              <a:rPr lang="ru-RU" sz="1400" dirty="0">
                <a:solidFill>
                  <a:schemeClr val="tx1"/>
                </a:solidFill>
              </a:rPr>
              <a:t>Письмо&gt; </a:t>
            </a:r>
            <a:r>
              <a:rPr lang="ru-RU" sz="1400" dirty="0" err="1">
                <a:solidFill>
                  <a:schemeClr val="tx1"/>
                </a:solidFill>
              </a:rPr>
              <a:t>Минобрнауки</a:t>
            </a:r>
            <a:r>
              <a:rPr lang="ru-RU" sz="1400" dirty="0">
                <a:solidFill>
                  <a:schemeClr val="tx1"/>
                </a:solidFill>
              </a:rPr>
              <a:t> России от 28.02.2022 N МН-5/339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«О </a:t>
            </a:r>
            <a:r>
              <a:rPr lang="ru-RU" sz="1400" dirty="0">
                <a:solidFill>
                  <a:schemeClr val="tx1"/>
                </a:solidFill>
              </a:rPr>
              <a:t>направлении методических </a:t>
            </a:r>
            <a:r>
              <a:rPr lang="ru-RU" sz="1400" dirty="0" smtClean="0">
                <a:solidFill>
                  <a:schemeClr val="tx1"/>
                </a:solidFill>
              </a:rPr>
              <a:t>рекомендаций»)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4370"/>
      </p:ext>
    </p:extLst>
  </p:cSld>
  <p:clrMapOvr>
    <a:masterClrMapping/>
  </p:clrMapOvr>
  <p:transition advClick="0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44560" y="1435608"/>
            <a:ext cx="7886700" cy="44708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Требования к оценочным материалам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3232" y="1463040"/>
            <a:ext cx="8028432" cy="658368"/>
          </a:xfrm>
          <a:prstGeom prst="round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соответствие целям и задачам образовательной программы, содержанию изучаемых дисциплин (модулей), научно-исследовательской работы, практик;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3232" y="2322576"/>
            <a:ext cx="8028432" cy="722376"/>
          </a:xfrm>
          <a:prstGeom prst="round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наличие полного и достаточного состава оценочных материалов в целях возможного отбора заданий для комплектования диагностической работы;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3232" y="4346448"/>
            <a:ext cx="8028432" cy="987552"/>
          </a:xfrm>
          <a:prstGeom prst="round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использование актуальных редакций понятий, терминов, определений, соответствующих действующему законодательству в определенной сфере общественных отношений, отраслевым регламентам, ГОСТу(</a:t>
            </a:r>
            <a:r>
              <a:rPr lang="ru-RU" dirty="0" err="1">
                <a:solidFill>
                  <a:schemeClr val="tx1"/>
                </a:solidFill>
              </a:rPr>
              <a:t>ам</a:t>
            </a:r>
            <a:r>
              <a:rPr lang="ru-RU" dirty="0">
                <a:solidFill>
                  <a:schemeClr val="tx1"/>
                </a:solidFill>
              </a:rPr>
              <a:t>) и т.д.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3232" y="3212592"/>
            <a:ext cx="8028432" cy="987552"/>
          </a:xfrm>
          <a:prstGeom prst="round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соответствие оценочных средств предмету оценки, направленной на определение уровня достижения планируемых результатов обучения и (или) освоения образовательной программы (ее части);</a:t>
            </a:r>
          </a:p>
        </p:txBody>
      </p:sp>
    </p:spTree>
    <p:extLst>
      <p:ext uri="{BB962C8B-B14F-4D97-AF65-F5344CB8AC3E}">
        <p14:creationId xmlns:p14="http://schemas.microsoft.com/office/powerpoint/2010/main" val="3571517423"/>
      </p:ext>
    </p:extLst>
  </p:cSld>
  <p:clrMapOvr>
    <a:masterClrMapping/>
  </p:clrMapOvr>
  <p:transition advClick="0"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FFFF"/>
                </a:solidFill>
              </a:rPr>
              <a:t>Требования к оценочным материалам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8096" y="1353312"/>
            <a:ext cx="7854696" cy="12070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Оценочные материалы образовательной организации в зависимости от профиля (направленности) образовательной программы могут содержать задания в виде расчетных задач, мини-кейса, ситуационных задач, практико-ориентированных заданий.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3504" y="2642616"/>
            <a:ext cx="3749040" cy="2487168"/>
          </a:xfrm>
          <a:prstGeom prst="round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Задания закрытого типа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(время выполнения)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Выбор правильного ответа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Вопрос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а) Варианты ответов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б)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в)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г)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Количество вариантов ответов 4, может быть как одиночный так и множественный выбор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73168" y="2642616"/>
            <a:ext cx="3749040" cy="2487168"/>
          </a:xfrm>
          <a:prstGeom prst="round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Установление правильной последовательности </a:t>
            </a:r>
            <a:r>
              <a:rPr lang="ru-RU" sz="1400" dirty="0" smtClean="0">
                <a:solidFill>
                  <a:schemeClr val="tx1"/>
                </a:solidFill>
              </a:rPr>
              <a:t>в предложенных вариантах ответов (может быть з или 4 варианта)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Восстановите хронологию событий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2 крещение Руси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1 поход Олега на Киев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3 разгром половцев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Установление соответствия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Например, терминов и их определений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8096" y="5294376"/>
            <a:ext cx="7854696" cy="7132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Задания открытого типа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расчетные задачи, ситуационные контекстные задания, мини-кейсы и т.п.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(время выполнения)</a:t>
            </a:r>
          </a:p>
        </p:txBody>
      </p:sp>
    </p:spTree>
    <p:extLst>
      <p:ext uri="{BB962C8B-B14F-4D97-AF65-F5344CB8AC3E}">
        <p14:creationId xmlns:p14="http://schemas.microsoft.com/office/powerpoint/2010/main" val="1142307967"/>
      </p:ext>
    </p:extLst>
  </p:cSld>
  <p:clrMapOvr>
    <a:masterClrMapping/>
  </p:clrMapOvr>
  <p:transition advClick="0" advTm="1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Calibri"/>
              </a:rPr>
              <a:t>Диагностическая работа проводится в отношении старшего курса (года, периода) обучения, по обоснованно выбранным экспертом универсальным (общекультурным), общепрофессиональным и (или) профессиональным компетенциям, общее количество которых в совокупности составляет не менее 3-х и не более 5-ти компетенций.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Calibri"/>
              </a:rPr>
              <a:t>Продолжительность </a:t>
            </a:r>
            <a:r>
              <a:rPr lang="ru-RU" sz="1600" dirty="0">
                <a:latin typeface="Calibri"/>
              </a:rPr>
              <a:t>выполнения обучающимися диагностической работы не может превышать 2-х академических часов.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Calibri"/>
              </a:rPr>
              <a:t>Общее </a:t>
            </a:r>
            <a:r>
              <a:rPr lang="ru-RU" sz="1600" dirty="0">
                <a:latin typeface="Calibri"/>
              </a:rPr>
              <a:t>количество заданий, включенных в диагностическую работу, составляет, как правило, не более 30 заданий</a:t>
            </a:r>
            <a:r>
              <a:rPr lang="ru-RU" sz="1600" dirty="0" smtClean="0">
                <a:latin typeface="Calibri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Calibri"/>
              </a:rPr>
              <a:t>Многообразие заданий </a:t>
            </a:r>
            <a:r>
              <a:rPr lang="ru-RU" sz="1600" b="1" dirty="0" smtClean="0">
                <a:latin typeface="Calibri"/>
              </a:rPr>
              <a:t>по типу </a:t>
            </a:r>
            <a:r>
              <a:rPr lang="ru-RU" sz="1600" dirty="0" smtClean="0">
                <a:latin typeface="Calibri"/>
              </a:rPr>
              <a:t>(соотношение 50:50 открытого и закрытого типа) и </a:t>
            </a:r>
            <a:r>
              <a:rPr lang="ru-RU" sz="1600" b="1" dirty="0" smtClean="0">
                <a:latin typeface="Calibri"/>
              </a:rPr>
              <a:t>виду</a:t>
            </a:r>
            <a:r>
              <a:rPr lang="ru-RU" sz="1600" dirty="0" smtClean="0">
                <a:latin typeface="Calibri"/>
              </a:rPr>
              <a:t> (кейсы, ситуационные задания и т.п.)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Calibri"/>
              </a:rPr>
              <a:t>	Рекомендовано не менее 60 заданий по компетенции</a:t>
            </a:r>
            <a:endParaRPr lang="ru-RU" sz="1600" dirty="0">
              <a:latin typeface="Calibri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Calibri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оценочным материалам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3" b="16757"/>
          <a:stretch/>
        </p:blipFill>
        <p:spPr bwMode="auto">
          <a:xfrm>
            <a:off x="801815" y="4901184"/>
            <a:ext cx="871537" cy="90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714573"/>
      </p:ext>
    </p:extLst>
  </p:cSld>
  <p:clrMapOvr>
    <a:masterClrMapping/>
  </p:clrMapOvr>
  <p:transition advClick="0" advTm="1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/>
          </a:p>
          <a:p>
            <a:pPr marL="0" indent="0" algn="ctr">
              <a:buNone/>
            </a:pPr>
            <a:r>
              <a:rPr lang="ru-RU" smtClean="0"/>
              <a:t>Спасибо за внимание</a:t>
            </a: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110922"/>
      </p:ext>
    </p:extLst>
  </p:cSld>
  <p:clrMapOvr>
    <a:masterClrMapping/>
  </p:clrMapOvr>
  <p:transition advClick="0" advTm="1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436" y="207380"/>
            <a:ext cx="60928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Россия, 681013, Хабаровский край,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г</a:t>
            </a:r>
            <a:r>
              <a:rPr lang="ru-RU" sz="1600" dirty="0">
                <a:solidFill>
                  <a:schemeClr val="bg1"/>
                </a:solidFill>
              </a:rPr>
              <a:t>. Комсомольск-на-Амуре, проспект Ленина, 27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03398" y="927460"/>
            <a:ext cx="6792813" cy="360040"/>
            <a:chOff x="607592" y="980728"/>
            <a:chExt cx="6792813" cy="3600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38623" y="980728"/>
              <a:ext cx="1872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+7 (4217) 53-23-04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33823" y="1002214"/>
              <a:ext cx="166523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office@knastu.ru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159102" y="980728"/>
              <a:ext cx="224130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http://knastu.ru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92" y="1016244"/>
              <a:ext cx="231029" cy="23102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188" y="1016245"/>
              <a:ext cx="283690" cy="25251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878" y="991550"/>
              <a:ext cx="280416" cy="280416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4" y="344607"/>
            <a:ext cx="238888" cy="3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6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06323" y="4572000"/>
            <a:ext cx="4596713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Нормативно-правовое регулирование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0347" y="2254250"/>
            <a:ext cx="8348663" cy="3489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Изменения введенные Федеральным законом </a:t>
            </a:r>
            <a:r>
              <a:rPr lang="ru-RU" sz="2400" b="1" dirty="0"/>
              <a:t>N </a:t>
            </a:r>
            <a:r>
              <a:rPr lang="ru-RU" sz="2400" b="1" dirty="0" smtClean="0"/>
              <a:t>170-ФЗ от 11.06.2021 в ФЗ «Об образовании РФ № 273-ФЗ»</a:t>
            </a:r>
            <a:endParaRPr lang="ru-RU" sz="2400" b="1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896" y="3185160"/>
            <a:ext cx="3858768" cy="2667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Государственная аккредитация </a:t>
            </a:r>
            <a:r>
              <a:rPr lang="ru-RU" sz="1400" dirty="0">
                <a:solidFill>
                  <a:schemeClr val="tx1"/>
                </a:solidFill>
              </a:rPr>
              <a:t>образовательной деятельности проводится по основным образовательным программам, реализуемым в соответствии с федеральными государственными образовательными стандартами, за исключением образовательных программ дошкольного образования, а также по основным образовательным программам, реализуемым в соответствии с образовательными стандартами.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43985" y="3185160"/>
            <a:ext cx="4553712" cy="2667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400" dirty="0">
                <a:solidFill>
                  <a:schemeClr val="tx1"/>
                </a:solidFill>
              </a:rPr>
              <a:t>Государственная аккредитация образовательной деятельности проводится по основным образовательным программам, за исключением образовательных программ дошкольного образования, программ подготовки научных и научно-педагогических кадров в аспирантуре (адъюнктуре), образовательных программ, реализуемых в соответствии с федеральным государственным образовательным стандартом образования обучающихся с нарушением интеллекта, и основных программ профессионального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1236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9157" y="151078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аккредитации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0080" y="1682496"/>
            <a:ext cx="3739896" cy="39593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Целью государственной аккредитации образовательной деятельности является подтверждение соответствия федеральным государственным образовательным стандартам образовательной деятельности по основным образовательным программам и подготовки обучающихся в образовательных организациях, организациях, осуществляющих обучение, а также индивидуальными предпринимателями, за исключением индивидуальных предпринимателей, осуществляющих образовательную деятельность непосредственно.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7824" y="1755648"/>
            <a:ext cx="3739896" cy="2267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Целью государственной аккредитации является подтверждение </a:t>
            </a:r>
            <a:r>
              <a:rPr lang="ru-RU" sz="1400" dirty="0" err="1">
                <a:solidFill>
                  <a:schemeClr val="tx1"/>
                </a:solidFill>
              </a:rPr>
              <a:t>аккредитационным</a:t>
            </a:r>
            <a:r>
              <a:rPr lang="ru-RU" sz="1400" dirty="0">
                <a:solidFill>
                  <a:schemeClr val="tx1"/>
                </a:solidFill>
              </a:rPr>
              <a:t> органом соответствия качества образования в организации, осуществляющей образовательную деятельность по заявленным для государственной аккредитации образовательным программам, установленным </a:t>
            </a:r>
            <a:r>
              <a:rPr lang="ru-RU" sz="1400" dirty="0" err="1">
                <a:solidFill>
                  <a:schemeClr val="tx1"/>
                </a:solidFill>
              </a:rPr>
              <a:t>аккредитационным</a:t>
            </a:r>
            <a:r>
              <a:rPr lang="ru-RU" sz="1400" dirty="0">
                <a:solidFill>
                  <a:schemeClr val="tx1"/>
                </a:solidFill>
              </a:rPr>
              <a:t> показателям</a:t>
            </a:r>
            <a:r>
              <a:rPr lang="ru-RU" dirty="0"/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19472" y="4251960"/>
            <a:ext cx="3438144" cy="14904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400" dirty="0" err="1">
                <a:solidFill>
                  <a:schemeClr val="tx1"/>
                </a:solidFill>
              </a:rPr>
              <a:t>Аккредитационные</a:t>
            </a:r>
            <a:r>
              <a:rPr lang="ru-RU" sz="1400" dirty="0">
                <a:solidFill>
                  <a:schemeClr val="tx1"/>
                </a:solidFill>
              </a:rPr>
              <a:t> показатели представляют собой совокупность обязательных требований, которые установлены в соответствии с настоящим Федеральным законом к качеству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6711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Федеральный закон от 29.12.2012 N </a:t>
            </a:r>
            <a:r>
              <a:rPr lang="ru-RU" sz="1400" dirty="0" smtClean="0"/>
              <a:t>273-ФЗ (</a:t>
            </a:r>
            <a:r>
              <a:rPr lang="ru-RU" sz="1400" dirty="0"/>
              <a:t>ред. от 11.06.2022</a:t>
            </a:r>
            <a:r>
              <a:rPr lang="ru-RU" sz="1400" dirty="0" smtClean="0"/>
              <a:t>)</a:t>
            </a:r>
          </a:p>
          <a:p>
            <a:pPr marL="0" indent="0">
              <a:buNone/>
            </a:pPr>
            <a:r>
              <a:rPr lang="ru-RU" sz="1400" dirty="0" smtClean="0"/>
              <a:t>Постановление </a:t>
            </a:r>
            <a:r>
              <a:rPr lang="ru-RU" sz="1400" dirty="0"/>
              <a:t>Правительства РФ от 14.01.2022 N </a:t>
            </a:r>
            <a:r>
              <a:rPr lang="ru-RU" sz="1400" dirty="0" smtClean="0"/>
              <a:t>3 "Об </a:t>
            </a:r>
            <a:r>
              <a:rPr lang="ru-RU" sz="1400" dirty="0"/>
              <a:t>утверждении Положения о государственной аккредитации образовательной деятельности и о признании утратившими силу некоторых актов Правительства Российской Федерации и отдельного положения акта Правительства Российской </a:t>
            </a:r>
            <a:r>
              <a:rPr lang="ru-RU" sz="1400" dirty="0" smtClean="0"/>
              <a:t>Федерации" </a:t>
            </a:r>
          </a:p>
          <a:p>
            <a:pPr marL="0" indent="0">
              <a:buNone/>
            </a:pPr>
            <a:r>
              <a:rPr lang="ru-RU" sz="1400" dirty="0"/>
              <a:t>Приказ </a:t>
            </a:r>
            <a:r>
              <a:rPr lang="ru-RU" sz="1400" dirty="0" err="1"/>
              <a:t>Рособрнадзора</a:t>
            </a:r>
            <a:r>
              <a:rPr lang="ru-RU" sz="1400" dirty="0"/>
              <a:t> от 23.07.2021 N </a:t>
            </a:r>
            <a:r>
              <a:rPr lang="ru-RU" sz="1400" dirty="0" smtClean="0"/>
              <a:t>1052 "</a:t>
            </a:r>
            <a:r>
              <a:rPr lang="ru-RU" sz="1400" dirty="0"/>
              <a:t>Об утверждении Административного регламента предоставления Федеральной службой по надзору в сфере образования и науки государственной услуги по государственной аккредитации образовательной </a:t>
            </a:r>
            <a:r>
              <a:rPr lang="ru-RU" sz="1400" dirty="0" smtClean="0"/>
              <a:t>деятельности"</a:t>
            </a:r>
            <a:endParaRPr lang="ru-RU" dirty="0" smtClean="0"/>
          </a:p>
          <a:p>
            <a:pPr marL="0" indent="0">
              <a:buNone/>
            </a:pPr>
            <a:r>
              <a:rPr lang="ru-RU" sz="1400" dirty="0"/>
              <a:t>Приказ </a:t>
            </a:r>
            <a:r>
              <a:rPr lang="ru-RU" sz="1400" dirty="0" err="1"/>
              <a:t>Рособрнадзора</a:t>
            </a:r>
            <a:r>
              <a:rPr lang="ru-RU" sz="1400" dirty="0"/>
              <a:t> от 24.12.2021 N </a:t>
            </a:r>
            <a:r>
              <a:rPr lang="ru-RU" sz="1400" dirty="0" smtClean="0"/>
              <a:t>1689 "</a:t>
            </a:r>
            <a:r>
              <a:rPr lang="ru-RU" sz="1400" dirty="0"/>
              <a:t>Об утверждении форм заявлений о государственной аккредитации образовательной деятельности, о переоформлении свидетельства о государственной аккредитации образовательной деятельности и (или) приложения (приложений) к нему, о выдаче временного свидетельства о государственной аккредитации образовательной деятельности, о представлении дубликата свидетельства о государственной аккредитации образовательной деятельности и перечня документов, прилагаемых к заявлению о проведении государственной аккредитации образовательной деятельности и к заявлению о переоформлении свидетельства о государственной аккредитации образовательной деятельности и (или) приложения (приложений) к нему в отношении ранее не аккредитованных образовательных программ, реализуемых организацией, осуществляющей образовательную деятельность, и требований к их заполнению и оформлению"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Нормативно-правовые акты, регламентирующие аккредитацию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093696"/>
      </p:ext>
    </p:extLst>
  </p:cSld>
  <p:clrMapOvr>
    <a:masterClrMapping/>
  </p:clrMapOvr>
  <p:transition advClick="0" advTm="1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dirty="0"/>
              <a:t>Приказ </a:t>
            </a:r>
            <a:r>
              <a:rPr lang="ru-RU" sz="1400" dirty="0" err="1"/>
              <a:t>Минпросвещения</a:t>
            </a:r>
            <a:r>
              <a:rPr lang="ru-RU" sz="1400" dirty="0"/>
              <a:t> России от 29.11.2021 N </a:t>
            </a:r>
            <a:r>
              <a:rPr lang="ru-RU" sz="1400" dirty="0" smtClean="0"/>
              <a:t>868 "</a:t>
            </a:r>
            <a:r>
              <a:rPr lang="ru-RU" sz="1400" dirty="0"/>
              <a:t>Об утверждении </a:t>
            </a:r>
            <a:r>
              <a:rPr lang="ru-RU" sz="1400" dirty="0" err="1"/>
              <a:t>аккредитационных</a:t>
            </a:r>
            <a:r>
              <a:rPr lang="ru-RU" sz="1400" dirty="0"/>
              <a:t> показателей по основным общеобразовательным программам - образовательным программам начального общего, основного общего и среднего общего </a:t>
            </a:r>
            <a:r>
              <a:rPr lang="ru-RU" sz="1400" dirty="0" smtClean="0"/>
              <a:t>образования»</a:t>
            </a:r>
          </a:p>
          <a:p>
            <a:pPr marL="0" indent="0">
              <a:buNone/>
            </a:pPr>
            <a:r>
              <a:rPr lang="ru-RU" sz="1400" dirty="0"/>
              <a:t>"Методика расчета </a:t>
            </a:r>
            <a:r>
              <a:rPr lang="ru-RU" sz="1400" dirty="0" err="1"/>
              <a:t>аккредитационных</a:t>
            </a:r>
            <a:r>
              <a:rPr lang="ru-RU" sz="1400" dirty="0"/>
              <a:t> показателей по основным общеобразовательным программам - образовательным программам начального общего, основного общего и среднего общего образования, утвержденных приказом Министерства просвещения Российской Федерации от 29.11.2021 N </a:t>
            </a:r>
            <a:r>
              <a:rPr lang="ru-RU" sz="1400" dirty="0" smtClean="0"/>
              <a:t>868" (</a:t>
            </a:r>
            <a:r>
              <a:rPr lang="ru-RU" sz="1400" dirty="0"/>
              <a:t>утв. </a:t>
            </a:r>
            <a:r>
              <a:rPr lang="ru-RU" sz="1400" dirty="0" err="1"/>
              <a:t>Минпросвещения</a:t>
            </a:r>
            <a:r>
              <a:rPr lang="ru-RU" sz="1400" dirty="0"/>
              <a:t> России, </a:t>
            </a:r>
            <a:r>
              <a:rPr lang="ru-RU" sz="1400" dirty="0" err="1"/>
              <a:t>Рособрнадзором</a:t>
            </a:r>
            <a:r>
              <a:rPr lang="ru-RU" sz="1400" dirty="0"/>
              <a:t> 04.05.2022)</a:t>
            </a:r>
          </a:p>
          <a:p>
            <a:pPr marL="0" indent="0">
              <a:buNone/>
            </a:pPr>
            <a:r>
              <a:rPr lang="ru-RU" sz="1400" dirty="0" smtClean="0"/>
              <a:t>Приказ </a:t>
            </a:r>
            <a:r>
              <a:rPr lang="ru-RU" sz="1400" dirty="0" err="1"/>
              <a:t>Минпросвещения</a:t>
            </a:r>
            <a:r>
              <a:rPr lang="ru-RU" sz="1400" dirty="0"/>
              <a:t> России от 29.11.2021 N </a:t>
            </a:r>
            <a:r>
              <a:rPr lang="ru-RU" sz="1400" dirty="0" smtClean="0"/>
              <a:t>869 "Об </a:t>
            </a:r>
            <a:r>
              <a:rPr lang="ru-RU" sz="1400" dirty="0"/>
              <a:t>утверждении </a:t>
            </a:r>
            <a:r>
              <a:rPr lang="ru-RU" sz="1400" dirty="0" err="1"/>
              <a:t>аккредитационных</a:t>
            </a:r>
            <a:r>
              <a:rPr lang="ru-RU" sz="1400" dirty="0"/>
              <a:t> показателей по образовательным программам среднего профессионального </a:t>
            </a:r>
            <a:r>
              <a:rPr lang="ru-RU" sz="1400" dirty="0" smtClean="0"/>
              <a:t>образования"</a:t>
            </a:r>
          </a:p>
          <a:p>
            <a:pPr marL="0" indent="0">
              <a:buNone/>
            </a:pPr>
            <a:r>
              <a:rPr lang="ru-RU" sz="1400" dirty="0" smtClean="0"/>
              <a:t>Письмо </a:t>
            </a:r>
            <a:r>
              <a:rPr lang="ru-RU" sz="1400" dirty="0" err="1"/>
              <a:t>Минпросвещения</a:t>
            </a:r>
            <a:r>
              <a:rPr lang="ru-RU" sz="1400" dirty="0"/>
              <a:t> России от 13.05.2022 N </a:t>
            </a:r>
            <a:r>
              <a:rPr lang="ru-RU" sz="1400" dirty="0" smtClean="0"/>
              <a:t>05-672 "</a:t>
            </a:r>
            <a:r>
              <a:rPr lang="ru-RU" sz="1400" dirty="0"/>
              <a:t>О направлении копии Методических </a:t>
            </a:r>
            <a:r>
              <a:rPr lang="ru-RU" sz="1400" dirty="0" smtClean="0"/>
              <a:t>рекомендаций« (</a:t>
            </a:r>
            <a:r>
              <a:rPr lang="ru-RU" sz="1400" dirty="0"/>
              <a:t>вместе с "Методическими рекомендациями по применению </a:t>
            </a:r>
            <a:r>
              <a:rPr lang="ru-RU" sz="1400" dirty="0" err="1"/>
              <a:t>аккредитационных</a:t>
            </a:r>
            <a:r>
              <a:rPr lang="ru-RU" sz="1400" dirty="0"/>
              <a:t> показателей по образовательным программам среднего профессионального образования, утвержденных приказом Министерства просвещения Российской Федерации от 29 ноября 2021 г. N 869", утв. </a:t>
            </a:r>
            <a:r>
              <a:rPr lang="ru-RU" sz="1400" dirty="0" err="1"/>
              <a:t>Минпросвещения</a:t>
            </a:r>
            <a:r>
              <a:rPr lang="ru-RU" sz="1400" dirty="0"/>
              <a:t> России, </a:t>
            </a:r>
            <a:r>
              <a:rPr lang="ru-RU" sz="1400" dirty="0" err="1"/>
              <a:t>Рособрнадзором</a:t>
            </a:r>
            <a:r>
              <a:rPr lang="ru-RU" sz="1400" dirty="0"/>
              <a:t> 12.04.2022</a:t>
            </a:r>
            <a:r>
              <a:rPr lang="ru-RU" sz="1400" dirty="0" smtClean="0"/>
              <a:t>)</a:t>
            </a:r>
          </a:p>
          <a:p>
            <a:pPr marL="0" indent="0">
              <a:buNone/>
            </a:pPr>
            <a:r>
              <a:rPr lang="ru-RU" sz="1400" dirty="0" smtClean="0"/>
              <a:t>Приказ </a:t>
            </a:r>
            <a:r>
              <a:rPr lang="ru-RU" sz="1400" dirty="0" err="1"/>
              <a:t>Минобрнауки</a:t>
            </a:r>
            <a:r>
              <a:rPr lang="ru-RU" sz="1400" dirty="0"/>
              <a:t> России от 25.11.2021 N </a:t>
            </a:r>
            <a:r>
              <a:rPr lang="ru-RU" sz="1400" dirty="0" smtClean="0"/>
              <a:t>1094 "Об </a:t>
            </a:r>
            <a:r>
              <a:rPr lang="ru-RU" sz="1400" dirty="0"/>
              <a:t>утверждении </a:t>
            </a:r>
            <a:r>
              <a:rPr lang="ru-RU" sz="1400" dirty="0" err="1"/>
              <a:t>аккредитационных</a:t>
            </a:r>
            <a:r>
              <a:rPr lang="ru-RU" sz="1400" dirty="0"/>
              <a:t> показателей по образовательным программам высшего </a:t>
            </a:r>
            <a:r>
              <a:rPr lang="ru-RU" sz="1400" dirty="0" smtClean="0"/>
              <a:t>образования«</a:t>
            </a:r>
          </a:p>
          <a:p>
            <a:pPr marL="0" indent="0">
              <a:buNone/>
            </a:pPr>
            <a:r>
              <a:rPr lang="ru-RU" sz="1400" dirty="0" smtClean="0"/>
              <a:t>Письмо </a:t>
            </a:r>
            <a:r>
              <a:rPr lang="ru-RU" sz="1400" dirty="0" err="1"/>
              <a:t>Минобрнауки</a:t>
            </a:r>
            <a:r>
              <a:rPr lang="ru-RU" sz="1400" dirty="0"/>
              <a:t> России от 28.02.2022 N </a:t>
            </a:r>
            <a:r>
              <a:rPr lang="ru-RU" sz="1400" dirty="0" smtClean="0"/>
              <a:t>МН-5/339 "О </a:t>
            </a:r>
            <a:r>
              <a:rPr lang="ru-RU" sz="1400" dirty="0"/>
              <a:t>направлении методических </a:t>
            </a:r>
            <a:r>
              <a:rPr lang="ru-RU" sz="1400" dirty="0" smtClean="0"/>
              <a:t>рекомендаций» (</a:t>
            </a:r>
            <a:r>
              <a:rPr lang="ru-RU" sz="1400" dirty="0"/>
              <a:t>вместе с "Методическими рекомендациями по применению </a:t>
            </a:r>
            <a:r>
              <a:rPr lang="ru-RU" sz="1400" dirty="0" err="1"/>
              <a:t>аккредитационных</a:t>
            </a:r>
            <a:r>
              <a:rPr lang="ru-RU" sz="1400" dirty="0"/>
              <a:t> показателей по образовательным программам высшего образования, утвержденных приказом Министерства науки и высшего образования Российской Федерации от 25 ноября 2021 г. N 1094", утв. </a:t>
            </a:r>
            <a:r>
              <a:rPr lang="ru-RU" sz="1400" dirty="0" err="1"/>
              <a:t>Минобрнауки</a:t>
            </a:r>
            <a:r>
              <a:rPr lang="ru-RU" sz="1400" dirty="0"/>
              <a:t> России, </a:t>
            </a:r>
            <a:r>
              <a:rPr lang="ru-RU" sz="1400" dirty="0" err="1"/>
              <a:t>Рособрнадзором</a:t>
            </a:r>
            <a:r>
              <a:rPr lang="ru-RU" sz="1400" dirty="0"/>
              <a:t>)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Нормативно-правовые акты, регламентирующие аккредитацию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998376"/>
      </p:ext>
    </p:extLst>
  </p:cSld>
  <p:clrMapOvr>
    <a:masterClrMapping/>
  </p:clrMapOvr>
  <p:transition advClick="0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Ежегодный</a:t>
            </a:r>
          </a:p>
          <a:p>
            <a:pPr marL="0" indent="0">
              <a:buNone/>
            </a:pPr>
            <a:r>
              <a:rPr lang="ru-RU" dirty="0" smtClean="0"/>
              <a:t>Показатели </a:t>
            </a:r>
            <a:r>
              <a:rPr lang="ru-RU" dirty="0" err="1" smtClean="0"/>
              <a:t>аккредитационного</a:t>
            </a:r>
            <a:r>
              <a:rPr lang="ru-RU" dirty="0" smtClean="0"/>
              <a:t> мониторинга</a:t>
            </a:r>
          </a:p>
          <a:p>
            <a:pPr marL="0" indent="0">
              <a:buNone/>
            </a:pPr>
            <a:r>
              <a:rPr lang="ru-RU" dirty="0" smtClean="0"/>
              <a:t>Источник информации – информационная среда межведомственного взаимодействия</a:t>
            </a:r>
          </a:p>
          <a:p>
            <a:pPr marL="0" indent="0">
              <a:buNone/>
            </a:pPr>
            <a:r>
              <a:rPr lang="ru-RU" dirty="0" smtClean="0"/>
              <a:t>Три зоны</a:t>
            </a:r>
          </a:p>
          <a:p>
            <a:pPr>
              <a:buFontTx/>
              <a:buChar char="-"/>
            </a:pPr>
            <a:r>
              <a:rPr lang="ru-RU" dirty="0" smtClean="0"/>
              <a:t>Благополучная</a:t>
            </a:r>
          </a:p>
          <a:p>
            <a:pPr>
              <a:buFontTx/>
              <a:buChar char="-"/>
            </a:pPr>
            <a:r>
              <a:rPr lang="ru-RU" dirty="0" smtClean="0"/>
              <a:t>Зона угроз</a:t>
            </a:r>
          </a:p>
          <a:p>
            <a:pPr>
              <a:buFontTx/>
              <a:buChar char="-"/>
            </a:pPr>
            <a:r>
              <a:rPr lang="ru-RU" dirty="0" smtClean="0"/>
              <a:t>Зона риска (при попадании в эту зону проводится оценка качества)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/>
              <a:t>Аккредитационный</a:t>
            </a:r>
            <a:r>
              <a:rPr lang="ru-RU" sz="2800" dirty="0" smtClean="0"/>
              <a:t> мониторинг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489622"/>
      </p:ext>
    </p:extLst>
  </p:cSld>
  <p:clrMapOvr>
    <a:masterClrMapping/>
  </p:clrMapOvr>
  <p:transition advClick="0" advTm="1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Перечень документов прилагаемых к заявлению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Основная образовательная программа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Информация о наличии </a:t>
            </a:r>
            <a:r>
              <a:rPr lang="ru-RU" dirty="0" smtClean="0"/>
              <a:t>результатов мониторинга </a:t>
            </a:r>
            <a:r>
              <a:rPr lang="ru-RU" dirty="0"/>
              <a:t>в системе </a:t>
            </a:r>
            <a:r>
              <a:rPr lang="ru-RU" dirty="0" smtClean="0"/>
              <a:t>образования, независимой </a:t>
            </a:r>
            <a:r>
              <a:rPr lang="ru-RU" dirty="0"/>
              <a:t>оценки качества образования </a:t>
            </a:r>
            <a:r>
              <a:rPr lang="ru-RU" dirty="0" smtClean="0"/>
              <a:t>, профессионально-общественной аккредитации,  общественной </a:t>
            </a:r>
            <a:r>
              <a:rPr lang="ru-RU" dirty="0"/>
              <a:t>аккредитации </a:t>
            </a:r>
            <a:r>
              <a:rPr lang="ru-RU" dirty="0" smtClean="0"/>
              <a:t>(адрес </a:t>
            </a:r>
            <a:r>
              <a:rPr lang="ru-RU" dirty="0"/>
              <a:t>ссылки на информацию, размещенную </a:t>
            </a:r>
            <a:r>
              <a:rPr lang="ru-RU" dirty="0" smtClean="0"/>
              <a:t>на официальном </a:t>
            </a:r>
            <a:r>
              <a:rPr lang="ru-RU" dirty="0"/>
              <a:t>сайте организации </a:t>
            </a:r>
            <a:r>
              <a:rPr lang="ru-RU" dirty="0" smtClean="0"/>
              <a:t>в  информационно-телекоммуникационной сети   "Интернет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Отчет </a:t>
            </a:r>
            <a:r>
              <a:rPr lang="ru-RU" dirty="0"/>
              <a:t>о </a:t>
            </a:r>
            <a:r>
              <a:rPr lang="ru-RU" dirty="0" err="1" smtClean="0"/>
              <a:t>самообследовании</a:t>
            </a:r>
            <a:r>
              <a:rPr lang="ru-RU" dirty="0" smtClean="0"/>
              <a:t> (адрес ссылки)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Сведения о </a:t>
            </a:r>
            <a:r>
              <a:rPr lang="ru-RU" dirty="0"/>
              <a:t>реализации основных </a:t>
            </a:r>
            <a:r>
              <a:rPr lang="ru-RU" dirty="0" smtClean="0"/>
              <a:t>образовательных программ общего</a:t>
            </a:r>
            <a:r>
              <a:rPr lang="ru-RU" dirty="0"/>
              <a:t>, средне-профессионального или высшего </a:t>
            </a:r>
            <a:r>
              <a:rPr lang="ru-RU" dirty="0" smtClean="0"/>
              <a:t>образования, </a:t>
            </a:r>
            <a:r>
              <a:rPr lang="ru-RU" dirty="0"/>
              <a:t>заявленных для государственной </a:t>
            </a:r>
            <a:r>
              <a:rPr lang="ru-RU" dirty="0" smtClean="0"/>
              <a:t>аккредитации  образовательной деятельности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Источники информации для расчета </a:t>
            </a:r>
            <a:r>
              <a:rPr lang="ru-RU" sz="2800" dirty="0" err="1" smtClean="0"/>
              <a:t>аккредитационных</a:t>
            </a:r>
            <a:r>
              <a:rPr lang="ru-RU" sz="2800" dirty="0" smtClean="0"/>
              <a:t> показателей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779239"/>
      </p:ext>
    </p:extLst>
  </p:cSld>
  <p:clrMapOvr>
    <a:masterClrMapping/>
  </p:clrMapOvr>
  <p:transition advClick="0" advTm="1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Диагностическая работа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06040" y="2807208"/>
            <a:ext cx="4169664" cy="16276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Аккредитационный</a:t>
            </a:r>
            <a:r>
              <a:rPr lang="ru-RU" sz="1400" b="1" dirty="0" smtClean="0">
                <a:solidFill>
                  <a:schemeClr val="tx1"/>
                </a:solidFill>
              </a:rPr>
              <a:t> показатель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Доля </a:t>
            </a:r>
            <a:r>
              <a:rPr lang="ru-RU" sz="1400" dirty="0">
                <a:solidFill>
                  <a:schemeClr val="tx1"/>
                </a:solidFill>
              </a:rPr>
              <a:t>обучающихся, выполнивших 70% и более заданий диагностической работы, сформированной из фонда оценочных средств организации, осуществляющей образовательную деятельность, по заявленной образовательной программе</a:t>
            </a:r>
          </a:p>
        </p:txBody>
      </p:sp>
      <p:sp>
        <p:nvSpPr>
          <p:cNvPr id="6" name="Овал 5"/>
          <p:cNvSpPr/>
          <p:nvPr/>
        </p:nvSpPr>
        <p:spPr>
          <a:xfrm>
            <a:off x="1005840" y="1344168"/>
            <a:ext cx="7543800" cy="146304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Диагностическая работа – новая форма, используемая для целей государственной аккредитации образовательной деятельности /федерального контроля (надзора( в сфере образования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914400" y="4434840"/>
            <a:ext cx="7424928" cy="16002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Цель диагностической работы – определение уровня достижения результатов обучения и (или) освоения образовательной программы, установленных образовательной программой по соответствующему направлению подготовки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74181"/>
      </p:ext>
    </p:extLst>
  </p:cSld>
  <p:clrMapOvr>
    <a:masterClrMapping/>
  </p:clrMapOvr>
  <p:transition advClick="0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226609"/>
              </p:ext>
            </p:extLst>
          </p:nvPr>
        </p:nvGraphicFramePr>
        <p:xfrm>
          <a:off x="744538" y="1555750"/>
          <a:ext cx="78867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3150"/>
                <a:gridCol w="198355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 оценивания диагностической работы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 показателя – доля обучающихся, выполнивших 70% и более</a:t>
                      </a:r>
                      <a:r>
                        <a:rPr lang="ru-RU" baseline="0" dirty="0" smtClean="0"/>
                        <a:t> заданий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Значение показателя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65% и более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55 до 64%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менее 55%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Диагностическая работа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79576" y="4087368"/>
            <a:ext cx="6793992" cy="1042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Количество обучающихся должно составить не менее 70% от списочного состава группы!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0824"/>
      </p:ext>
    </p:extLst>
  </p:cSld>
  <p:clrMapOvr>
    <a:masterClrMapping/>
  </p:clrMapOvr>
  <p:transition advClick="0" advTm="10000">
    <p:fade/>
  </p:transition>
</p:sld>
</file>

<file path=ppt/theme/theme1.xml><?xml version="1.0" encoding="utf-8"?>
<a:theme xmlns:a="http://schemas.openxmlformats.org/drawingml/2006/main" name="Тема Office">
  <a:themeElements>
    <a:clrScheme name="КнАГУ">
      <a:dk1>
        <a:srgbClr val="575756"/>
      </a:dk1>
      <a:lt1>
        <a:srgbClr val="FFFFFF"/>
      </a:lt1>
      <a:dk2>
        <a:srgbClr val="1976D2"/>
      </a:dk2>
      <a:lt2>
        <a:srgbClr val="FFFFFF"/>
      </a:lt2>
      <a:accent1>
        <a:srgbClr val="33CC33"/>
      </a:accent1>
      <a:accent2>
        <a:srgbClr val="0D47A1"/>
      </a:accent2>
      <a:accent3>
        <a:srgbClr val="009640"/>
      </a:accent3>
      <a:accent4>
        <a:srgbClr val="EDEDED"/>
      </a:accent4>
      <a:accent5>
        <a:srgbClr val="9D9D9C"/>
      </a:accent5>
      <a:accent6>
        <a:srgbClr val="575756"/>
      </a:accent6>
      <a:hlink>
        <a:srgbClr val="0D47A1"/>
      </a:hlink>
      <a:folHlink>
        <a:srgbClr val="009640"/>
      </a:folHlink>
    </a:clrScheme>
    <a:fontScheme name="КнАГУ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24659</TotalTime>
  <Words>1421</Words>
  <Application>Microsoft Office PowerPoint</Application>
  <PresentationFormat>Экран (4:3)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Тема Office</vt:lpstr>
      <vt:lpstr>Особенности подготовки компонентов ОПОП согласно новым требованиям законодательства в сфере аккредитации образовательной деятельности</vt:lpstr>
      <vt:lpstr>Нормативно-правовое регулирование</vt:lpstr>
      <vt:lpstr>Цель аккредитации</vt:lpstr>
      <vt:lpstr>Нормативно-правовые акты, регламентирующие аккредитацию</vt:lpstr>
      <vt:lpstr>Нормативно-правовые акты, регламентирующие аккредитацию</vt:lpstr>
      <vt:lpstr>Аккредитационный мониторинг</vt:lpstr>
      <vt:lpstr>Источники информации для расчета аккредитационных показателей</vt:lpstr>
      <vt:lpstr>Диагностическая работа</vt:lpstr>
      <vt:lpstr>Диагностическая работа</vt:lpstr>
      <vt:lpstr>Оценочные средства</vt:lpstr>
      <vt:lpstr>Требования к оценочным материалам</vt:lpstr>
      <vt:lpstr>Требования к оценочным материалам</vt:lpstr>
      <vt:lpstr>Требования к оценочным материалам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298</cp:revision>
  <dcterms:created xsi:type="dcterms:W3CDTF">2015-07-01T11:32:27Z</dcterms:created>
  <dcterms:modified xsi:type="dcterms:W3CDTF">2022-06-20T02:48:01Z</dcterms:modified>
</cp:coreProperties>
</file>