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a.0524@outlook.com" initials="e" lastIdx="0" clrIdx="0">
    <p:extLst>
      <p:ext uri="{19B8F6BF-5375-455C-9EA6-DF929625EA0E}">
        <p15:presenceInfo xmlns:p15="http://schemas.microsoft.com/office/powerpoint/2012/main" userId="evgenia.0524@outlook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040"/>
    <a:srgbClr val="9E2041"/>
    <a:srgbClr val="EFD5CD"/>
    <a:srgbClr val="AB4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 snapToGrid="0">
      <p:cViewPr>
        <p:scale>
          <a:sx n="75" d="100"/>
          <a:sy n="75" d="100"/>
        </p:scale>
        <p:origin x="711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Smolianinova" userId="07c3dc70f8dd9b6f" providerId="LiveId" clId="{06FF3141-0158-4051-B38F-005966917A3C}"/>
    <pc:docChg chg="modSld">
      <pc:chgData name="Tatiana Smolianinova" userId="07c3dc70f8dd9b6f" providerId="LiveId" clId="{06FF3141-0158-4051-B38F-005966917A3C}" dt="2025-02-06T11:23:08.268" v="0" actId="1076"/>
      <pc:docMkLst>
        <pc:docMk/>
      </pc:docMkLst>
      <pc:sldChg chg="modSp mod">
        <pc:chgData name="Tatiana Smolianinova" userId="07c3dc70f8dd9b6f" providerId="LiveId" clId="{06FF3141-0158-4051-B38F-005966917A3C}" dt="2025-02-06T11:23:08.268" v="0" actId="1076"/>
        <pc:sldMkLst>
          <pc:docMk/>
          <pc:sldMk cId="3929372366" sldId="256"/>
        </pc:sldMkLst>
        <pc:spChg chg="mod">
          <ac:chgData name="Tatiana Smolianinova" userId="07c3dc70f8dd9b6f" providerId="LiveId" clId="{06FF3141-0158-4051-B38F-005966917A3C}" dt="2025-02-06T11:23:08.268" v="0" actId="1076"/>
          <ac:spMkLst>
            <pc:docMk/>
            <pc:sldMk cId="3929372366" sldId="256"/>
            <ac:spMk id="2" creationId="{64631EAC-8BB3-4B33-AEB9-F28C92BED2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0FF2-7FCF-4930-AD99-DC783BCD1AF9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2E37-58AD-40F5-99A5-50B75D762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95269-2F5F-4BF5-9884-6C100B00F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124ED-1284-4553-8AFB-949932972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DB0B4-BD22-4695-B429-A1AB455B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43F3A-DC61-461A-8EE1-E4CCDFC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E292D-27CF-4C23-BA0D-841CA6B6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6F55D-4C59-475F-9718-BDFFD83E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F2C94-F68E-4840-8964-44F212CB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F573B-558B-48A1-A040-ADC1C81F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A9BB9-EB38-4E84-9D1C-99B17D1D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3FF25-1DB2-44D2-8D43-A4330878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3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9B8306-59C3-4B7E-B7B2-0D2B7DF2C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8DF937-8C69-4F90-94AA-4FC5D7B9E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88E78-0A5A-4439-9074-2AF49864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8D6E8-C986-49EC-BE8C-75CB493C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72E12-AC75-492D-A7CD-0FED34C8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861E-7540-4C0A-A5FE-7D2A15B1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11963-4FE7-44DC-867F-35B52D76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8716C-55A2-4DB7-A650-616F4246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D0E0-1993-465D-A218-B6071151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0DD94-995E-4595-8F4B-6993444B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BBF43-25AF-4AEF-B0CA-E4C1E083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454B3-A9CF-4788-972F-7040BEC7B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DC0CB-E4F3-4FED-A26F-69F3C690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D24E4-E35F-44DF-9444-9467DC6A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57B7E-846D-4A35-95AD-E8734B6A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C0497-FD7E-4238-9A2B-B08C91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AAD7E-C428-4167-AE61-00AEE40E1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8C6A25-42C4-4370-BF5D-B2A56E92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363F5-3893-4B3E-A2FD-131EFE2C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D9C2E3-279A-43C1-A5E7-5B9649DC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7F2ED-F68A-4A87-905D-023BDC00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CF85-31B3-40DD-B8B6-F07F8FAB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E2E78-3BF3-4263-8F9F-D2F588E5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521F05-743D-47E6-AAD3-C6D71AD3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58C58-DE47-4E17-B083-D23A1F2B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603027-2B2D-44AE-ACC8-8A5D98F59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3FE7F1-BF86-413A-BB28-B13189F9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8CAA32-F106-4A77-97CA-EB2B1F6E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C394F9-1DE3-4095-B5AC-DAC2E48F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5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F821F-9358-4753-AFEE-EB3EEA23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B03408-0F0F-4F21-91EE-13520AE1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5F1CAC-61AA-46A0-8A83-A61AEAC4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8AF58-C983-45B5-871A-3B4A5B8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5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4FD82F-183E-48EC-80CA-60801717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8D560D-2B76-40E0-9281-40B0BCE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0D8D6-25E5-401B-B921-D69C638B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969B-2643-4190-9963-9F9ABD13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F53FF-9FD9-4BC3-9096-D8E080FB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51B34-7DFE-4C1C-98D7-F5473A88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090E0-D8CD-4BE6-8882-D036EE9F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DFAFA2-FCB8-457C-9912-04FB72DC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130857-90D1-4C76-8B1F-D2A01F39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A1044-6BC5-4672-A0E1-4698BB71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5D4A41-6A34-4879-B53D-8C429D25E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B03480-697D-4351-8683-A862764CA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B0BA-C11A-4B37-A54C-7E65A34F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4985A-D0EC-4C3E-8EDE-5E287DC8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62BF5-6046-43F5-8488-A57D4A57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837F-86A9-454D-B8A1-D681180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74A4A-7A45-4BB5-9BE8-32E977EA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3F18E-AC4F-4501-B736-E328F3F99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11ED-8D18-412F-A61B-65F22124B721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DFC3B-4C01-4948-8306-E10BC3A7A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A3DB1-1DAA-420E-B433-1F9B9E92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779C-6E85-4128-A12E-60B12E78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3876" y="1832431"/>
            <a:ext cx="107181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Всероссийская научно-практическая конференция-конкурс «Компьютерный анализ инженерных конструкций»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Расчет несущих конструкций ДОУ                                   на 110 мест в г. Курильске</a:t>
            </a:r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GOST type A" panose="02010401010003040203" pitchFamily="2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Хабаровск — 2026 г.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24330" y="4904072"/>
            <a:ext cx="4012061" cy="7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Выполнила студент                         Хайзик М.Д.</a:t>
            </a:r>
          </a:p>
          <a:p>
            <a:pPr algn="just">
              <a:lnSpc>
                <a:spcPct val="150000"/>
              </a:lnSpc>
            </a:pPr>
            <a:r>
              <a:rPr lang="ru-RU" sz="1600" dirty="0" err="1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ИАСиД</a:t>
            </a:r>
            <a:r>
              <a:rPr lang="ru-RU" sz="1600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, группа ПГС (б)-21</a:t>
            </a:r>
          </a:p>
        </p:txBody>
      </p:sp>
    </p:spTree>
    <p:extLst>
      <p:ext uri="{BB962C8B-B14F-4D97-AF65-F5344CB8AC3E}">
        <p14:creationId xmlns:p14="http://schemas.microsoft.com/office/powerpoint/2010/main" val="392937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67B39-3C4D-0554-12F5-7F9BD3D5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D92F3FBF-76A3-4FF8-410B-77BDB9A2AB91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10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C5130-CB6E-79FC-899D-033801739607}"/>
              </a:ext>
            </a:extLst>
          </p:cNvPr>
          <p:cNvSpPr txBox="1"/>
          <p:nvPr/>
        </p:nvSpPr>
        <p:spPr>
          <a:xfrm>
            <a:off x="7881296" y="0"/>
            <a:ext cx="4310704" cy="1323632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Постоянные нагрузки от собственного веса отделки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09675B-7616-64D2-F565-7AE34C0FB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7"/>
          <a:stretch>
            <a:fillRect/>
          </a:stretch>
        </p:blipFill>
        <p:spPr bwMode="auto">
          <a:xfrm>
            <a:off x="2097404" y="3041651"/>
            <a:ext cx="3048182" cy="2976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B92C40-42BA-767D-A076-05ED1BB1C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3" b="-8"/>
          <a:stretch>
            <a:fillRect/>
          </a:stretch>
        </p:blipFill>
        <p:spPr bwMode="auto">
          <a:xfrm>
            <a:off x="2103266" y="118398"/>
            <a:ext cx="3042320" cy="2410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33F9D-F72F-DC4A-3762-F5174B2BF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4"/>
          <a:stretch>
            <a:fillRect/>
          </a:stretch>
        </p:blipFill>
        <p:spPr bwMode="auto">
          <a:xfrm>
            <a:off x="7940674" y="2995403"/>
            <a:ext cx="4200128" cy="3315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8EF038-E128-A36A-3A01-C8C799F12B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235"/>
          <a:stretch>
            <a:fillRect/>
          </a:stretch>
        </p:blipFill>
        <p:spPr bwMode="auto">
          <a:xfrm>
            <a:off x="5667044" y="2995403"/>
            <a:ext cx="2214252" cy="3315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5BBEF-B6B8-D278-E6A7-56E8B0EC4786}"/>
              </a:ext>
            </a:extLst>
          </p:cNvPr>
          <p:cNvSpPr txBox="1"/>
          <p:nvPr/>
        </p:nvSpPr>
        <p:spPr>
          <a:xfrm>
            <a:off x="2241507" y="6154827"/>
            <a:ext cx="2759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Нагрузка от веса отделки внутренней лестницы, кН/м2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84052-7EAA-2D89-08DA-4787BBD7634D}"/>
              </a:ext>
            </a:extLst>
          </p:cNvPr>
          <p:cNvSpPr txBox="1"/>
          <p:nvPr/>
        </p:nvSpPr>
        <p:spPr>
          <a:xfrm>
            <a:off x="4654434" y="840063"/>
            <a:ext cx="2883131" cy="115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веса напольного покрытия тамбура на </a:t>
            </a:r>
          </a:p>
          <a:p>
            <a:pPr algn="ctr">
              <a:buNone/>
            </a:pPr>
            <a:r>
              <a:rPr lang="ru-RU" sz="1600" dirty="0" err="1">
                <a:latin typeface="GOST type A" panose="02010401010003040203" pitchFamily="2" charset="0"/>
              </a:rPr>
              <a:t>отм</a:t>
            </a:r>
            <a:r>
              <a:rPr lang="ru-RU" sz="1600" dirty="0">
                <a:latin typeface="GOST type A" panose="02010401010003040203" pitchFamily="2" charset="0"/>
              </a:rPr>
              <a:t>. -0.800, кН/м2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dirty="0">
                <a:latin typeface="GOST type A" panose="02010401010003040203" pitchFamily="2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1E09C-BC79-F2DB-F8EF-0829969EF042}"/>
              </a:ext>
            </a:extLst>
          </p:cNvPr>
          <p:cNvSpPr txBox="1"/>
          <p:nvPr/>
        </p:nvSpPr>
        <p:spPr>
          <a:xfrm>
            <a:off x="7571915" y="6411145"/>
            <a:ext cx="3352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GOST type A" panose="02010401010003040203" pitchFamily="2" charset="0"/>
              </a:rPr>
              <a:t>Нагрузка от веса полов чердака, кН/м2</a:t>
            </a:r>
          </a:p>
        </p:txBody>
      </p:sp>
    </p:spTree>
    <p:extLst>
      <p:ext uri="{BB962C8B-B14F-4D97-AF65-F5344CB8AC3E}">
        <p14:creationId xmlns:p14="http://schemas.microsoft.com/office/powerpoint/2010/main" val="80774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EE39C-8421-BE42-B074-82F8497B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1300BB45-AE8E-1F31-4AB8-7AF751DB6B47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11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679AF-6EAC-B7C4-DA08-9A3850C3DCAF}"/>
              </a:ext>
            </a:extLst>
          </p:cNvPr>
          <p:cNvSpPr txBox="1"/>
          <p:nvPr/>
        </p:nvSpPr>
        <p:spPr>
          <a:xfrm>
            <a:off x="3689349" y="0"/>
            <a:ext cx="850265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Постоянные нагрузки от собственного веса отделки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F3E140-4A51-BE10-143B-90C469E67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" r="32892" b="-1"/>
          <a:stretch>
            <a:fillRect/>
          </a:stretch>
        </p:blipFill>
        <p:spPr bwMode="auto">
          <a:xfrm>
            <a:off x="1621131" y="966315"/>
            <a:ext cx="5195892" cy="4151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74815-836A-5739-A04F-1D277F0F9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" r="33281"/>
          <a:stretch>
            <a:fillRect/>
          </a:stretch>
        </p:blipFill>
        <p:spPr bwMode="auto">
          <a:xfrm>
            <a:off x="6940550" y="870009"/>
            <a:ext cx="5149850" cy="4152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66E08-2BC2-F191-41DA-49749E15E224}"/>
              </a:ext>
            </a:extLst>
          </p:cNvPr>
          <p:cNvSpPr txBox="1"/>
          <p:nvPr/>
        </p:nvSpPr>
        <p:spPr>
          <a:xfrm>
            <a:off x="2733675" y="5117932"/>
            <a:ext cx="3756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Нагрузка от веса стен, перегородок и витражей </a:t>
            </a:r>
          </a:p>
          <a:p>
            <a:pPr algn="ctr"/>
            <a:r>
              <a:rPr lang="ru-RU" sz="1600" dirty="0">
                <a:latin typeface="GOST type A" panose="02010401010003040203" pitchFamily="2" charset="0"/>
              </a:rPr>
              <a:t>1-го этажа, кН/м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B1605-EDED-2CC0-5FD5-6E2A032ED7CB}"/>
              </a:ext>
            </a:extLst>
          </p:cNvPr>
          <p:cNvSpPr txBox="1"/>
          <p:nvPr/>
        </p:nvSpPr>
        <p:spPr>
          <a:xfrm>
            <a:off x="7886700" y="5117932"/>
            <a:ext cx="385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веса стен, перегородок, витражей и ограждения балкона 2-го этажа, кН/м</a:t>
            </a:r>
          </a:p>
        </p:txBody>
      </p:sp>
    </p:spTree>
    <p:extLst>
      <p:ext uri="{BB962C8B-B14F-4D97-AF65-F5344CB8AC3E}">
        <p14:creationId xmlns:p14="http://schemas.microsoft.com/office/powerpoint/2010/main" val="275863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091F8-47D7-F411-08B1-05B81023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8EA1EB9D-822A-F92B-FEF1-CC30D78AC579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12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B0945-7EAF-801C-C62D-21229F475AF7}"/>
              </a:ext>
            </a:extLst>
          </p:cNvPr>
          <p:cNvSpPr txBox="1"/>
          <p:nvPr/>
        </p:nvSpPr>
        <p:spPr>
          <a:xfrm>
            <a:off x="3689349" y="0"/>
            <a:ext cx="850265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Постоянные нагрузки от собственного веса отделки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9DF58-8A11-9DF0-5A29-AD3DB18F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8"/>
          <a:stretch>
            <a:fillRect/>
          </a:stretch>
        </p:blipFill>
        <p:spPr bwMode="auto">
          <a:xfrm>
            <a:off x="1690687" y="529111"/>
            <a:ext cx="3116264" cy="282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AD710-0107-647C-6140-11489AFCE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9"/>
          <a:stretch>
            <a:fillRect/>
          </a:stretch>
        </p:blipFill>
        <p:spPr bwMode="auto">
          <a:xfrm>
            <a:off x="5149487" y="502766"/>
            <a:ext cx="2408238" cy="2851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9B3434-07D3-2C1A-D6A9-A865343F9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8"/>
          <a:stretch>
            <a:fillRect/>
          </a:stretch>
        </p:blipFill>
        <p:spPr bwMode="auto">
          <a:xfrm>
            <a:off x="1650424" y="3976741"/>
            <a:ext cx="3687471" cy="2570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39D94-91FF-64B8-F592-001FB8B54F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7"/>
          <a:stretch>
            <a:fillRect/>
          </a:stretch>
        </p:blipFill>
        <p:spPr bwMode="auto">
          <a:xfrm>
            <a:off x="6096000" y="4066710"/>
            <a:ext cx="2131070" cy="2390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1AB35E-833C-56BD-E65C-4E6C829695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3"/>
          <a:stretch>
            <a:fillRect/>
          </a:stretch>
        </p:blipFill>
        <p:spPr bwMode="auto">
          <a:xfrm>
            <a:off x="9232862" y="590903"/>
            <a:ext cx="2940282" cy="2718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ACB15-F36F-C101-CD5E-1118DC135D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2"/>
          <a:stretch>
            <a:fillRect/>
          </a:stretch>
        </p:blipFill>
        <p:spPr bwMode="auto">
          <a:xfrm>
            <a:off x="9232861" y="3309764"/>
            <a:ext cx="2940283" cy="270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82BEFD-E2A8-A46D-E6FC-8AABB8EA207D}"/>
              </a:ext>
            </a:extLst>
          </p:cNvPr>
          <p:cNvSpPr txBox="1"/>
          <p:nvPr/>
        </p:nvSpPr>
        <p:spPr>
          <a:xfrm>
            <a:off x="2928939" y="3309764"/>
            <a:ext cx="3756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веса ж/б карнизов чердака, кН/м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EF28E-08A2-6E6C-23B5-3ADA7AC84B28}"/>
              </a:ext>
            </a:extLst>
          </p:cNvPr>
          <p:cNvSpPr txBox="1"/>
          <p:nvPr/>
        </p:nvSpPr>
        <p:spPr>
          <a:xfrm>
            <a:off x="1654851" y="6418903"/>
            <a:ext cx="3683044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веса кровельного покрытия, кН/м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CE923-DB6E-0E91-214F-89E110C74883}"/>
              </a:ext>
            </a:extLst>
          </p:cNvPr>
          <p:cNvSpPr txBox="1"/>
          <p:nvPr/>
        </p:nvSpPr>
        <p:spPr>
          <a:xfrm>
            <a:off x="5869268" y="6254884"/>
            <a:ext cx="3044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Нагрузка от веса ограждений внутренней лестницы, кН/м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CAD740-5F6A-EA3C-EEB8-C916568919AE}"/>
              </a:ext>
            </a:extLst>
          </p:cNvPr>
          <p:cNvSpPr txBox="1"/>
          <p:nvPr/>
        </p:nvSpPr>
        <p:spPr>
          <a:xfrm>
            <a:off x="9394825" y="6044506"/>
            <a:ext cx="2797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давления воды и отделки бассейна, кН/м2 </a:t>
            </a:r>
          </a:p>
        </p:txBody>
      </p:sp>
    </p:spTree>
    <p:extLst>
      <p:ext uri="{BB962C8B-B14F-4D97-AF65-F5344CB8AC3E}">
        <p14:creationId xmlns:p14="http://schemas.microsoft.com/office/powerpoint/2010/main" val="216647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4FC56-D26D-03E4-8363-EE8FB3184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FB58127A-63B5-679D-C81F-C9C56A53516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13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B1E28-4217-D140-4321-A1EDAF899927}"/>
              </a:ext>
            </a:extLst>
          </p:cNvPr>
          <p:cNvSpPr txBox="1"/>
          <p:nvPr/>
        </p:nvSpPr>
        <p:spPr>
          <a:xfrm>
            <a:off x="4305300" y="0"/>
            <a:ext cx="78867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Нагрузка от давления грунта на стены подвала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AC1D2E-8749-830F-253E-16F992A9C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r="8256" b="1"/>
          <a:stretch>
            <a:fillRect/>
          </a:stretch>
        </p:blipFill>
        <p:spPr bwMode="auto">
          <a:xfrm>
            <a:off x="1794197" y="1227549"/>
            <a:ext cx="6832278" cy="3997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69928-4443-B408-769F-3F8F3B6F4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8" t="3137" r="2994" b="3818"/>
          <a:stretch>
            <a:fillRect/>
          </a:stretch>
        </p:blipFill>
        <p:spPr bwMode="auto">
          <a:xfrm>
            <a:off x="8709473" y="1227549"/>
            <a:ext cx="3039745" cy="325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A4515-6EBD-2E29-2D43-9F94D741A842}"/>
              </a:ext>
            </a:extLst>
          </p:cNvPr>
          <p:cNvSpPr txBox="1"/>
          <p:nvPr/>
        </p:nvSpPr>
        <p:spPr>
          <a:xfrm>
            <a:off x="8626475" y="4712381"/>
            <a:ext cx="3565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Схема к расчету нагрузки от горизонтального давления грунта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AC5BE-978C-9B44-EB04-E3CFA92A31C5}"/>
              </a:ext>
            </a:extLst>
          </p:cNvPr>
          <p:cNvSpPr txBox="1"/>
          <p:nvPr/>
        </p:nvSpPr>
        <p:spPr>
          <a:xfrm>
            <a:off x="2708723" y="5004768"/>
            <a:ext cx="4536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Нагрузка от горизонтального давления грунта, кН/м2</a:t>
            </a:r>
          </a:p>
        </p:txBody>
      </p:sp>
    </p:spTree>
    <p:extLst>
      <p:ext uri="{BB962C8B-B14F-4D97-AF65-F5344CB8AC3E}">
        <p14:creationId xmlns:p14="http://schemas.microsoft.com/office/powerpoint/2010/main" val="126700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C73B1-16D3-EDE5-79E5-5CAD1F47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000A44CA-3789-0992-CB55-B6EC1F16747E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14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A8444-1FBD-CDC5-A83C-978C33F7BD80}"/>
              </a:ext>
            </a:extLst>
          </p:cNvPr>
          <p:cNvSpPr txBox="1"/>
          <p:nvPr/>
        </p:nvSpPr>
        <p:spPr>
          <a:xfrm>
            <a:off x="9385300" y="0"/>
            <a:ext cx="2806700" cy="913199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Полезная нагрузка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9A99A-3F75-8B56-9752-840760E77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0"/>
          <a:stretch>
            <a:fillRect/>
          </a:stretch>
        </p:blipFill>
        <p:spPr bwMode="auto">
          <a:xfrm>
            <a:off x="1785972" y="2888940"/>
            <a:ext cx="5033440" cy="3529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703373-AD6A-60DB-1165-2D5851D1C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2"/>
          <a:stretch>
            <a:fillRect/>
          </a:stretch>
        </p:blipFill>
        <p:spPr bwMode="auto">
          <a:xfrm>
            <a:off x="7122456" y="2888940"/>
            <a:ext cx="4803933" cy="344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5534E-A3DD-5596-D47B-CCBF98E8E8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9" b="19629"/>
          <a:stretch>
            <a:fillRect/>
          </a:stretch>
        </p:blipFill>
        <p:spPr bwMode="auto">
          <a:xfrm>
            <a:off x="5874832" y="63361"/>
            <a:ext cx="2968174" cy="2121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9C5DA-64C9-A8F0-091C-5060C561C8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12" b="18320"/>
          <a:stretch>
            <a:fillRect/>
          </a:stretch>
        </p:blipFill>
        <p:spPr bwMode="auto">
          <a:xfrm>
            <a:off x="1854767" y="100543"/>
            <a:ext cx="2447925" cy="221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6B48F-FD2F-A0D4-940E-6DC6DDB40B0E}"/>
              </a:ext>
            </a:extLst>
          </p:cNvPr>
          <p:cNvSpPr txBox="1"/>
          <p:nvPr/>
        </p:nvSpPr>
        <p:spPr>
          <a:xfrm>
            <a:off x="5605904" y="2317841"/>
            <a:ext cx="3557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Полезная нагрузка на </a:t>
            </a:r>
            <a:r>
              <a:rPr lang="ru-RU" sz="1600" dirty="0" err="1">
                <a:latin typeface="GOST type A" panose="02010401010003040203" pitchFamily="2" charset="0"/>
              </a:rPr>
              <a:t>отм</a:t>
            </a:r>
            <a:r>
              <a:rPr lang="ru-RU" sz="1600" dirty="0">
                <a:latin typeface="GOST type A" panose="02010401010003040203" pitchFamily="2" charset="0"/>
              </a:rPr>
              <a:t>. -0,800, кН/м2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52B1B-C0F7-1392-4566-967E89F18B91}"/>
              </a:ext>
            </a:extLst>
          </p:cNvPr>
          <p:cNvSpPr txBox="1"/>
          <p:nvPr/>
        </p:nvSpPr>
        <p:spPr>
          <a:xfrm>
            <a:off x="2607242" y="6418903"/>
            <a:ext cx="3390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Полезная нагрузка на </a:t>
            </a:r>
            <a:r>
              <a:rPr lang="ru-RU" sz="1600" dirty="0" err="1">
                <a:latin typeface="GOST type A" panose="02010401010003040203" pitchFamily="2" charset="0"/>
              </a:rPr>
              <a:t>отм</a:t>
            </a:r>
            <a:r>
              <a:rPr lang="ru-RU" sz="1600" dirty="0">
                <a:latin typeface="GOST type A" panose="02010401010003040203" pitchFamily="2" charset="0"/>
              </a:rPr>
              <a:t>. -0,200, кН/м2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954D7-24A0-062D-5468-9935881917DC}"/>
              </a:ext>
            </a:extLst>
          </p:cNvPr>
          <p:cNvSpPr txBox="1"/>
          <p:nvPr/>
        </p:nvSpPr>
        <p:spPr>
          <a:xfrm>
            <a:off x="7852501" y="6418903"/>
            <a:ext cx="3343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Полезная нагрузка на </a:t>
            </a:r>
            <a:r>
              <a:rPr lang="ru-RU" sz="1600" dirty="0" err="1">
                <a:latin typeface="GOST type A" panose="02010401010003040203" pitchFamily="2" charset="0"/>
              </a:rPr>
              <a:t>отм</a:t>
            </a:r>
            <a:r>
              <a:rPr lang="ru-RU" sz="1600" dirty="0">
                <a:latin typeface="GOST type A" panose="02010401010003040203" pitchFamily="2" charset="0"/>
              </a:rPr>
              <a:t>. +3,600, кН/м2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6E876-4E94-318B-BB8D-7877DE389D27}"/>
              </a:ext>
            </a:extLst>
          </p:cNvPr>
          <p:cNvSpPr txBox="1"/>
          <p:nvPr/>
        </p:nvSpPr>
        <p:spPr>
          <a:xfrm>
            <a:off x="1785972" y="2349229"/>
            <a:ext cx="3028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Полезная нагрузка на лестницу, кН/м2</a:t>
            </a:r>
          </a:p>
        </p:txBody>
      </p:sp>
    </p:spTree>
    <p:extLst>
      <p:ext uri="{BB962C8B-B14F-4D97-AF65-F5344CB8AC3E}">
        <p14:creationId xmlns:p14="http://schemas.microsoft.com/office/powerpoint/2010/main" val="16096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402C3-7F00-7758-0161-701AAB00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21C4617C-F54E-61D0-60EA-CB0267062A77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15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1C6A1-83A0-7FA4-F678-F564AECAAA7E}"/>
              </a:ext>
            </a:extLst>
          </p:cNvPr>
          <p:cNvSpPr txBox="1"/>
          <p:nvPr/>
        </p:nvSpPr>
        <p:spPr>
          <a:xfrm>
            <a:off x="9385300" y="0"/>
            <a:ext cx="2806700" cy="913199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Полезная нагрузка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E5A60-8FA6-A79E-F06D-C650ABFA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6" b="11876"/>
          <a:stretch>
            <a:fillRect/>
          </a:stretch>
        </p:blipFill>
        <p:spPr bwMode="auto">
          <a:xfrm>
            <a:off x="5744418" y="0"/>
            <a:ext cx="3266232" cy="1997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02A9A-FA3F-1648-4757-9BCB0BF84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7" b="12831"/>
          <a:stretch>
            <a:fillRect/>
          </a:stretch>
        </p:blipFill>
        <p:spPr bwMode="auto">
          <a:xfrm>
            <a:off x="1863090" y="1"/>
            <a:ext cx="3407410" cy="1999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1C81C-C9C1-E23C-1915-5C98816C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2"/>
          <a:stretch>
            <a:fillRect/>
          </a:stretch>
        </p:blipFill>
        <p:spPr bwMode="auto">
          <a:xfrm>
            <a:off x="1863090" y="2643137"/>
            <a:ext cx="4277360" cy="3773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ABA33C-5A7E-127D-6CC3-63152EA81B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1"/>
          <a:stretch>
            <a:fillRect/>
          </a:stretch>
        </p:blipFill>
        <p:spPr bwMode="auto">
          <a:xfrm>
            <a:off x="6319234" y="2687781"/>
            <a:ext cx="3476276" cy="3773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D12FA-3507-52DD-D85E-CCB038D2E9E5}"/>
              </a:ext>
            </a:extLst>
          </p:cNvPr>
          <p:cNvSpPr txBox="1"/>
          <p:nvPr/>
        </p:nvSpPr>
        <p:spPr>
          <a:xfrm>
            <a:off x="2781300" y="641890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Полезная нагрузка на чердачные помещения, кН/м2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A104B-29EE-A609-C1A2-59867E22C4E8}"/>
              </a:ext>
            </a:extLst>
          </p:cNvPr>
          <p:cNvSpPr txBox="1"/>
          <p:nvPr/>
        </p:nvSpPr>
        <p:spPr>
          <a:xfrm>
            <a:off x="3505200" y="1929839"/>
            <a:ext cx="435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Полезная полосовая и сплошная равномерная нагрузки на балкон-лоджию (группа взаимоисключения 1), кН/м2; кН/м</a:t>
            </a:r>
          </a:p>
        </p:txBody>
      </p:sp>
    </p:spTree>
    <p:extLst>
      <p:ext uri="{BB962C8B-B14F-4D97-AF65-F5344CB8AC3E}">
        <p14:creationId xmlns:p14="http://schemas.microsoft.com/office/powerpoint/2010/main" val="75569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84E4F-BA1A-E48B-5E30-D8550133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63F036D0-0E77-ED35-453A-87BA8D4CE770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16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079F8-72DC-33E2-4045-8217AC17EF57}"/>
              </a:ext>
            </a:extLst>
          </p:cNvPr>
          <p:cNvSpPr txBox="1"/>
          <p:nvPr/>
        </p:nvSpPr>
        <p:spPr>
          <a:xfrm>
            <a:off x="7918450" y="0"/>
            <a:ext cx="427355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Снеговая нагрузка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75B495-6869-E9EE-2082-1782C8658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3"/>
          <a:stretch>
            <a:fillRect/>
          </a:stretch>
        </p:blipFill>
        <p:spPr bwMode="auto">
          <a:xfrm>
            <a:off x="1877759" y="674216"/>
            <a:ext cx="6366127" cy="5078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BDA6B-DCA0-CAC5-65C4-A0DD0FFFFB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2"/>
          <a:stretch>
            <a:fillRect/>
          </a:stretch>
        </p:blipFill>
        <p:spPr bwMode="auto">
          <a:xfrm>
            <a:off x="8574722" y="1304848"/>
            <a:ext cx="3107055" cy="1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682E2-3DA8-E67A-C068-E82213B8E9E0}"/>
              </a:ext>
            </a:extLst>
          </p:cNvPr>
          <p:cNvSpPr txBox="1"/>
          <p:nvPr/>
        </p:nvSpPr>
        <p:spPr>
          <a:xfrm>
            <a:off x="8574722" y="3289300"/>
            <a:ext cx="3401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Схема распределения снеговой нагрузки для покрытия уклоном 14°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CE77C-8A5F-E0F4-D28A-A51C4A8AE55D}"/>
              </a:ext>
            </a:extLst>
          </p:cNvPr>
          <p:cNvSpPr txBox="1"/>
          <p:nvPr/>
        </p:nvSpPr>
        <p:spPr>
          <a:xfrm>
            <a:off x="3449509" y="5666838"/>
            <a:ext cx="3222625" cy="350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>
                <a:latin typeface="GOST type A" panose="02010401010003040203" pitchFamily="2" charset="0"/>
              </a:rPr>
              <a:t>Снеговая нагрузка на </a:t>
            </a:r>
            <a:r>
              <a:rPr lang="ru-RU" sz="1600" dirty="0" err="1">
                <a:latin typeface="GOST type A" panose="02010401010003040203" pitchFamily="2" charset="0"/>
              </a:rPr>
              <a:t>стропилы</a:t>
            </a:r>
            <a:r>
              <a:rPr lang="ru-RU" sz="1600" dirty="0">
                <a:latin typeface="GOST type A" panose="02010401010003040203" pitchFamily="2" charset="0"/>
              </a:rPr>
              <a:t>, кН/м</a:t>
            </a:r>
          </a:p>
        </p:txBody>
      </p:sp>
    </p:spTree>
    <p:extLst>
      <p:ext uri="{BB962C8B-B14F-4D97-AF65-F5344CB8AC3E}">
        <p14:creationId xmlns:p14="http://schemas.microsoft.com/office/powerpoint/2010/main" val="94391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1E59B-6248-F489-B313-B292C32DA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74A9373A-E5D8-9A0B-01FC-2C07EA9C859E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17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CD7A9-6726-07D3-7FE6-2F838CD2DFAD}"/>
              </a:ext>
            </a:extLst>
          </p:cNvPr>
          <p:cNvSpPr txBox="1"/>
          <p:nvPr/>
        </p:nvSpPr>
        <p:spPr>
          <a:xfrm>
            <a:off x="4864100" y="0"/>
            <a:ext cx="73279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Ветровая нагрузка (средняя составляющая)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D73D80-B8A3-56C5-0709-47CB14987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599" r="10680" b="-599"/>
          <a:stretch>
            <a:fillRect/>
          </a:stretch>
        </p:blipFill>
        <p:spPr bwMode="auto">
          <a:xfrm>
            <a:off x="2017395" y="502766"/>
            <a:ext cx="4078605" cy="2444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CE637D-D394-B77B-CA64-0F1B0CAB8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2"/>
          <a:stretch>
            <a:fillRect/>
          </a:stretch>
        </p:blipFill>
        <p:spPr bwMode="auto">
          <a:xfrm>
            <a:off x="2096770" y="3586803"/>
            <a:ext cx="3999230" cy="241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FE35F-4A14-D352-0702-5B885ADEF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2"/>
          <a:stretch>
            <a:fillRect/>
          </a:stretch>
        </p:blipFill>
        <p:spPr bwMode="auto">
          <a:xfrm>
            <a:off x="7420927" y="613827"/>
            <a:ext cx="4004945" cy="2429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F998DF-133A-75FD-8E25-1A40ECB9DC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/>
          <a:stretch>
            <a:fillRect/>
          </a:stretch>
        </p:blipFill>
        <p:spPr bwMode="auto">
          <a:xfrm>
            <a:off x="7420927" y="3586803"/>
            <a:ext cx="4195445" cy="2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4B103E-5B0B-D867-8EB1-084BA3AE1EFA}"/>
              </a:ext>
            </a:extLst>
          </p:cNvPr>
          <p:cNvSpPr txBox="1"/>
          <p:nvPr/>
        </p:nvSpPr>
        <p:spPr>
          <a:xfrm>
            <a:off x="7485923" y="3043337"/>
            <a:ext cx="3874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-</a:t>
            </a:r>
            <a:r>
              <a:rPr lang="en-US" sz="1600" dirty="0">
                <a:latin typeface="GOST type A" panose="02010401010003040203" pitchFamily="2" charset="0"/>
              </a:rPr>
              <a:t>Y </a:t>
            </a:r>
            <a:r>
              <a:rPr lang="ru-RU" sz="1600" dirty="0">
                <a:latin typeface="GOST type A" panose="02010401010003040203" pitchFamily="2" charset="0"/>
              </a:rPr>
              <a:t>на наветренный и подветренный участки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BE2CB-4347-22F7-6393-B376F5EEF21D}"/>
              </a:ext>
            </a:extLst>
          </p:cNvPr>
          <p:cNvSpPr txBox="1"/>
          <p:nvPr/>
        </p:nvSpPr>
        <p:spPr>
          <a:xfrm>
            <a:off x="2334486" y="2980834"/>
            <a:ext cx="3874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</a:t>
            </a:r>
            <a:r>
              <a:rPr lang="en-US" sz="1600" dirty="0">
                <a:latin typeface="GOST type A" panose="02010401010003040203" pitchFamily="2" charset="0"/>
              </a:rPr>
              <a:t>Y </a:t>
            </a:r>
            <a:r>
              <a:rPr lang="ru-RU" sz="1600" dirty="0">
                <a:latin typeface="GOST type A" panose="02010401010003040203" pitchFamily="2" charset="0"/>
              </a:rPr>
              <a:t>на наветренный и подветренный участки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1118C-1BE9-0F88-3B5B-0B552D05D551}"/>
              </a:ext>
            </a:extLst>
          </p:cNvPr>
          <p:cNvSpPr txBox="1"/>
          <p:nvPr/>
        </p:nvSpPr>
        <p:spPr>
          <a:xfrm>
            <a:off x="2343399" y="6126803"/>
            <a:ext cx="350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</a:t>
            </a:r>
            <a:r>
              <a:rPr lang="en-US" sz="1600" dirty="0">
                <a:latin typeface="GOST type A" panose="02010401010003040203" pitchFamily="2" charset="0"/>
              </a:rPr>
              <a:t>Y </a:t>
            </a:r>
            <a:r>
              <a:rPr lang="ru-RU" sz="1600" dirty="0">
                <a:latin typeface="GOST type A" panose="02010401010003040203" pitchFamily="2" charset="0"/>
              </a:rPr>
              <a:t>на боковые стены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3A35F-DAAA-774F-E0FE-E9CF208F4E17}"/>
              </a:ext>
            </a:extLst>
          </p:cNvPr>
          <p:cNvSpPr txBox="1"/>
          <p:nvPr/>
        </p:nvSpPr>
        <p:spPr>
          <a:xfrm>
            <a:off x="7670412" y="6176963"/>
            <a:ext cx="350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-</a:t>
            </a:r>
            <a:r>
              <a:rPr lang="en-US" sz="1600" dirty="0">
                <a:latin typeface="GOST type A" panose="02010401010003040203" pitchFamily="2" charset="0"/>
              </a:rPr>
              <a:t>Y </a:t>
            </a:r>
            <a:r>
              <a:rPr lang="ru-RU" sz="1600" dirty="0">
                <a:latin typeface="GOST type A" panose="02010401010003040203" pitchFamily="2" charset="0"/>
              </a:rPr>
              <a:t>на боковые стены</a:t>
            </a:r>
          </a:p>
        </p:txBody>
      </p:sp>
    </p:spTree>
    <p:extLst>
      <p:ext uri="{BB962C8B-B14F-4D97-AF65-F5344CB8AC3E}">
        <p14:creationId xmlns:p14="http://schemas.microsoft.com/office/powerpoint/2010/main" val="390230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1DFF8-2BDA-004D-6E4A-053E67C5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BF7D919A-E671-A293-BC8E-E780EAC1760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18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7A1E7-C7CF-D7A4-1B78-0EED0D2EBD36}"/>
              </a:ext>
            </a:extLst>
          </p:cNvPr>
          <p:cNvSpPr txBox="1"/>
          <p:nvPr/>
        </p:nvSpPr>
        <p:spPr>
          <a:xfrm>
            <a:off x="4857750" y="0"/>
            <a:ext cx="733425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Ветровая нагрузка (средняя составляющая)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0F14C-9D05-696A-70DD-3DAC1685C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1"/>
          <a:stretch>
            <a:fillRect/>
          </a:stretch>
        </p:blipFill>
        <p:spPr bwMode="auto">
          <a:xfrm>
            <a:off x="1998980" y="502766"/>
            <a:ext cx="3976370" cy="2396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A02C8-AB32-2B99-B1FA-F7E96F1BC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2"/>
          <a:stretch>
            <a:fillRect/>
          </a:stretch>
        </p:blipFill>
        <p:spPr bwMode="auto">
          <a:xfrm>
            <a:off x="1998980" y="3684920"/>
            <a:ext cx="3940175" cy="2385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D178AA-A8FB-67BC-8F2C-E65FAF5B9C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3"/>
          <a:stretch>
            <a:fillRect/>
          </a:stretch>
        </p:blipFill>
        <p:spPr bwMode="auto">
          <a:xfrm>
            <a:off x="7297656" y="502766"/>
            <a:ext cx="3947559" cy="2396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EA6445-022A-9E25-72D1-77A4E9893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2"/>
          <a:stretch>
            <a:fillRect/>
          </a:stretch>
        </p:blipFill>
        <p:spPr bwMode="auto">
          <a:xfrm>
            <a:off x="7297656" y="3687135"/>
            <a:ext cx="3940175" cy="2383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593CC9-2B7E-2EAB-DFB8-DC627A4EE2AE}"/>
              </a:ext>
            </a:extLst>
          </p:cNvPr>
          <p:cNvSpPr txBox="1"/>
          <p:nvPr/>
        </p:nvSpPr>
        <p:spPr>
          <a:xfrm>
            <a:off x="2031591" y="2880692"/>
            <a:ext cx="3874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Х</a:t>
            </a:r>
            <a:r>
              <a:rPr lang="en-US" sz="1600" dirty="0">
                <a:latin typeface="GOST type A" panose="02010401010003040203" pitchFamily="2" charset="0"/>
              </a:rPr>
              <a:t> </a:t>
            </a:r>
            <a:r>
              <a:rPr lang="ru-RU" sz="1600" dirty="0">
                <a:latin typeface="GOST type A" panose="02010401010003040203" pitchFamily="2" charset="0"/>
              </a:rPr>
              <a:t>на наветренный и подветренный участки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9A31-B5DA-1972-0C67-77760180853E}"/>
              </a:ext>
            </a:extLst>
          </p:cNvPr>
          <p:cNvSpPr txBox="1"/>
          <p:nvPr/>
        </p:nvSpPr>
        <p:spPr>
          <a:xfrm>
            <a:off x="2216080" y="5997645"/>
            <a:ext cx="350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Х</a:t>
            </a:r>
            <a:r>
              <a:rPr lang="en-US" sz="1600" dirty="0">
                <a:latin typeface="GOST type A" panose="02010401010003040203" pitchFamily="2" charset="0"/>
              </a:rPr>
              <a:t> </a:t>
            </a:r>
            <a:r>
              <a:rPr lang="ru-RU" sz="1600" dirty="0">
                <a:latin typeface="GOST type A" panose="02010401010003040203" pitchFamily="2" charset="0"/>
              </a:rPr>
              <a:t>на боковые стены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2CB57-5533-F663-816E-87BA25D90192}"/>
              </a:ext>
            </a:extLst>
          </p:cNvPr>
          <p:cNvSpPr txBox="1"/>
          <p:nvPr/>
        </p:nvSpPr>
        <p:spPr>
          <a:xfrm>
            <a:off x="7330267" y="2878477"/>
            <a:ext cx="3874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-Х</a:t>
            </a:r>
            <a:r>
              <a:rPr lang="en-US" sz="1600" dirty="0">
                <a:latin typeface="GOST type A" panose="02010401010003040203" pitchFamily="2" charset="0"/>
              </a:rPr>
              <a:t> </a:t>
            </a:r>
            <a:r>
              <a:rPr lang="ru-RU" sz="1600" dirty="0">
                <a:latin typeface="GOST type A" panose="02010401010003040203" pitchFamily="2" charset="0"/>
              </a:rPr>
              <a:t>на наветренный и подветренный участки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44450-18BC-1D68-3343-08AF96FCCE06}"/>
              </a:ext>
            </a:extLst>
          </p:cNvPr>
          <p:cNvSpPr txBox="1"/>
          <p:nvPr/>
        </p:nvSpPr>
        <p:spPr>
          <a:xfrm>
            <a:off x="7514756" y="6070615"/>
            <a:ext cx="350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OST type A" panose="02010401010003040203" pitchFamily="2" charset="0"/>
              </a:rPr>
              <a:t>Ветровая нагрузка по -Х</a:t>
            </a:r>
            <a:r>
              <a:rPr lang="en-US" sz="1600" dirty="0">
                <a:latin typeface="GOST type A" panose="02010401010003040203" pitchFamily="2" charset="0"/>
              </a:rPr>
              <a:t> </a:t>
            </a:r>
            <a:r>
              <a:rPr lang="ru-RU" sz="1600" dirty="0">
                <a:latin typeface="GOST type A" panose="02010401010003040203" pitchFamily="2" charset="0"/>
              </a:rPr>
              <a:t>на боковые стены</a:t>
            </a:r>
          </a:p>
        </p:txBody>
      </p:sp>
    </p:spTree>
    <p:extLst>
      <p:ext uri="{BB962C8B-B14F-4D97-AF65-F5344CB8AC3E}">
        <p14:creationId xmlns:p14="http://schemas.microsoft.com/office/powerpoint/2010/main" val="311617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5649F-0EE8-E4B9-EDED-0CC283C5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194CB74E-9FFD-E119-CB21-957C0AE42D0A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19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394E8-C8E1-08A6-F098-47AABA937A88}"/>
              </a:ext>
            </a:extLst>
          </p:cNvPr>
          <p:cNvSpPr txBox="1"/>
          <p:nvPr/>
        </p:nvSpPr>
        <p:spPr>
          <a:xfrm>
            <a:off x="4044950" y="0"/>
            <a:ext cx="814705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Ветровая нагрузка (пульсационная составляющая)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1D9CD-9830-8CFD-756A-A5BB7524F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37" y="1811996"/>
            <a:ext cx="4727152" cy="39220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1CF344-23C7-6B05-2ED8-4DF835BC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036" y="1843746"/>
            <a:ext cx="4727152" cy="3918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314C2-9810-D60C-FA4C-7E5939A4B81F}"/>
              </a:ext>
            </a:extLst>
          </p:cNvPr>
          <p:cNvSpPr txBox="1"/>
          <p:nvPr/>
        </p:nvSpPr>
        <p:spPr>
          <a:xfrm>
            <a:off x="5892800" y="628650"/>
            <a:ext cx="629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GOST type A" panose="02010401010003040203" pitchFamily="2" charset="0"/>
              </a:rPr>
              <a:t>Пульсационная составляющая ветровой нагрузки </a:t>
            </a:r>
            <a:r>
              <a:rPr lang="ru-RU" dirty="0" err="1">
                <a:latin typeface="GOST type A" panose="02010401010003040203" pitchFamily="2" charset="0"/>
              </a:rPr>
              <a:t>Wр</a:t>
            </a:r>
            <a:r>
              <a:rPr lang="ru-RU" dirty="0">
                <a:latin typeface="GOST type A" panose="02010401010003040203" pitchFamily="2" charset="0"/>
              </a:rPr>
              <a:t> определена автоматически в ПК ЛИРА-САПР на основе статических </a:t>
            </a:r>
            <a:r>
              <a:rPr lang="ru-RU" dirty="0" err="1">
                <a:latin typeface="GOST type A" panose="02010401010003040203" pitchFamily="2" charset="0"/>
              </a:rPr>
              <a:t>загружений</a:t>
            </a:r>
            <a:r>
              <a:rPr lang="ru-RU" dirty="0">
                <a:latin typeface="GOST type A" panose="02010401010003040203" pitchFamily="2" charset="0"/>
              </a:rPr>
              <a:t>.</a:t>
            </a:r>
          </a:p>
          <a:p>
            <a:pPr algn="r"/>
            <a:r>
              <a:rPr lang="ru-RU" dirty="0">
                <a:latin typeface="GOST type A" panose="02010401010003040203" pitchFamily="2" charset="0"/>
              </a:rPr>
              <a:t>Массы для учета пульсации взяты из </a:t>
            </a:r>
            <a:r>
              <a:rPr lang="ru-RU" dirty="0" err="1">
                <a:latin typeface="GOST type A" panose="02010401010003040203" pitchFamily="2" charset="0"/>
              </a:rPr>
              <a:t>загружений</a:t>
            </a:r>
            <a:r>
              <a:rPr lang="ru-RU" dirty="0">
                <a:latin typeface="GOST type A" panose="02010401010003040203" pitchFamily="2" charset="0"/>
              </a:rPr>
              <a:t> 1, 2, 4, 5, 6, 7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03F72-1D31-DD89-F35F-69127F6EE840}"/>
              </a:ext>
            </a:extLst>
          </p:cNvPr>
          <p:cNvSpPr txBox="1"/>
          <p:nvPr/>
        </p:nvSpPr>
        <p:spPr>
          <a:xfrm>
            <a:off x="3117849" y="5762649"/>
            <a:ext cx="2295525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buNone/>
            </a:pPr>
            <a:r>
              <a:rPr lang="ru-RU" dirty="0">
                <a:latin typeface="GOST type A" panose="02010401010003040203" pitchFamily="2" charset="0"/>
              </a:rPr>
              <a:t>Пульсация ветра по </a:t>
            </a:r>
            <a:r>
              <a:rPr lang="en-US" dirty="0">
                <a:latin typeface="GOST type A" panose="02010401010003040203" pitchFamily="2" charset="0"/>
              </a:rPr>
              <a:t>Y</a:t>
            </a:r>
            <a:endParaRPr lang="ru-RU" dirty="0">
              <a:latin typeface="GOST type A" panose="020104010100030402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02DCD-1CB6-2768-C9B4-120F1AAFBAC3}"/>
              </a:ext>
            </a:extLst>
          </p:cNvPr>
          <p:cNvSpPr txBox="1"/>
          <p:nvPr/>
        </p:nvSpPr>
        <p:spPr>
          <a:xfrm>
            <a:off x="8323050" y="5715170"/>
            <a:ext cx="2295525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buNone/>
            </a:pPr>
            <a:r>
              <a:rPr lang="ru-RU" dirty="0">
                <a:latin typeface="GOST type A" panose="02010401010003040203" pitchFamily="2" charset="0"/>
              </a:rPr>
              <a:t>Пульсация ветра по Х</a:t>
            </a:r>
          </a:p>
        </p:txBody>
      </p:sp>
    </p:spTree>
    <p:extLst>
      <p:ext uri="{BB962C8B-B14F-4D97-AF65-F5344CB8AC3E}">
        <p14:creationId xmlns:p14="http://schemas.microsoft.com/office/powerpoint/2010/main" val="8615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9DD735B9-57E6-4517-A008-6BD7F38F6D8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AEF7E-7D9F-4AF8-97FA-67ED9CE3EE26}"/>
              </a:ext>
            </a:extLst>
          </p:cNvPr>
          <p:cNvSpPr txBox="1"/>
          <p:nvPr/>
        </p:nvSpPr>
        <p:spPr>
          <a:xfrm>
            <a:off x="7992708" y="0"/>
            <a:ext cx="419929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Объемно-планировочные решения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9545C6-07C1-2149-7BA5-08686E75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364" y="701148"/>
            <a:ext cx="6929647" cy="583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4D79BE-ED39-A42A-3042-37E76C5EBC97}"/>
              </a:ext>
            </a:extLst>
          </p:cNvPr>
          <p:cNvSpPr txBox="1"/>
          <p:nvPr/>
        </p:nvSpPr>
        <p:spPr>
          <a:xfrm>
            <a:off x="8688722" y="1134722"/>
            <a:ext cx="333700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Объект проектирования - отдельно стоящее здание, имеющее в плане прямоугольную форму. 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Высота здания, определяемая расстоянием от самой низкой проектной отметки земли до верхней отметки самого высокого конструктивного элемента здания (конька), имеет значение – 13,225 м. 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Высота 1-го и 2-го этажей в чистоте 3 м, за исключением помещения «Зеленый уголок» расположенного на 2-ом этаже в осях В-Д / 3-4, высота которого 4 м. Высота подвала в чистоте 2,7 м. </a:t>
            </a:r>
          </a:p>
          <a:p>
            <a:pPr indent="180340">
              <a:buNone/>
            </a:pPr>
            <a:endParaRPr lang="ru-RU" sz="1600" dirty="0"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За </a:t>
            </a:r>
            <a:r>
              <a:rPr lang="ru-RU" sz="1600" dirty="0" err="1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отм</a:t>
            </a: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. 0,000 принят уровень чистого пола первого этажа.</a:t>
            </a:r>
          </a:p>
        </p:txBody>
      </p:sp>
    </p:spTree>
    <p:extLst>
      <p:ext uri="{BB962C8B-B14F-4D97-AF65-F5344CB8AC3E}">
        <p14:creationId xmlns:p14="http://schemas.microsoft.com/office/powerpoint/2010/main" val="218271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AEFD5-BA22-D023-9BE1-20BB93EE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EA86F7D6-CFB7-DD31-4E98-E95D7586228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254000" y="6172199"/>
            <a:ext cx="1085849" cy="4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20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933B3-0ED9-CD85-D16B-96B6D11CC11F}"/>
              </a:ext>
            </a:extLst>
          </p:cNvPr>
          <p:cNvSpPr txBox="1"/>
          <p:nvPr/>
        </p:nvSpPr>
        <p:spPr>
          <a:xfrm>
            <a:off x="7353300" y="0"/>
            <a:ext cx="48387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Сейсмическая нагрузка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64588-557F-755D-663F-1C6CD106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27" y="1745296"/>
            <a:ext cx="4628837" cy="4115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6BC6E-5668-19D1-C787-E16C61A2F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998" y="1745296"/>
            <a:ext cx="4637992" cy="4115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4AC4E-BB7F-43C2-FE27-22584F29F1D8}"/>
              </a:ext>
            </a:extLst>
          </p:cNvPr>
          <p:cNvSpPr txBox="1"/>
          <p:nvPr/>
        </p:nvSpPr>
        <p:spPr>
          <a:xfrm>
            <a:off x="5149850" y="584200"/>
            <a:ext cx="69460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GOST type A" panose="02010401010003040203" pitchFamily="2" charset="0"/>
              </a:rPr>
              <a:t>Сейсмическая нагрузка определена автоматически в ПК ЛИРА-САПР на основе статических </a:t>
            </a:r>
            <a:r>
              <a:rPr lang="ru-RU" dirty="0" err="1">
                <a:latin typeface="GOST type A" panose="02010401010003040203" pitchFamily="2" charset="0"/>
              </a:rPr>
              <a:t>загружений</a:t>
            </a:r>
            <a:r>
              <a:rPr lang="ru-RU" dirty="0">
                <a:latin typeface="GOST type A" panose="02010401010003040203" pitchFamily="2" charset="0"/>
              </a:rPr>
              <a:t>.</a:t>
            </a:r>
          </a:p>
          <a:p>
            <a:pPr algn="r"/>
            <a:r>
              <a:rPr lang="ru-RU" dirty="0">
                <a:latin typeface="GOST type A" panose="02010401010003040203" pitchFamily="2" charset="0"/>
              </a:rPr>
              <a:t>Массы для учета сейсмического воздействия взяты из </a:t>
            </a:r>
            <a:r>
              <a:rPr lang="ru-RU" dirty="0" err="1">
                <a:latin typeface="GOST type A" panose="02010401010003040203" pitchFamily="2" charset="0"/>
              </a:rPr>
              <a:t>загружений</a:t>
            </a:r>
            <a:r>
              <a:rPr lang="ru-RU" dirty="0">
                <a:latin typeface="GOST type A" panose="02010401010003040203" pitchFamily="2" charset="0"/>
              </a:rPr>
              <a:t> 1, 2, 4, 5, 6, 7  </a:t>
            </a:r>
          </a:p>
          <a:p>
            <a:pPr algn="r"/>
            <a:endParaRPr lang="ru-RU" dirty="0">
              <a:latin typeface="GOST type A" panose="02010401010003040203" pitchFamily="2" charset="0"/>
            </a:endParaRPr>
          </a:p>
          <a:p>
            <a:pPr algn="r"/>
            <a:r>
              <a:rPr lang="ru-RU" dirty="0">
                <a:latin typeface="GOST type A" panose="02010401010003040203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F5446-E4C9-5DCA-DB0D-E60FFF8BF502}"/>
              </a:ext>
            </a:extLst>
          </p:cNvPr>
          <p:cNvSpPr txBox="1"/>
          <p:nvPr/>
        </p:nvSpPr>
        <p:spPr>
          <a:xfrm>
            <a:off x="7934313" y="5861050"/>
            <a:ext cx="3027362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buNone/>
            </a:pPr>
            <a:r>
              <a:rPr lang="ru-RU" dirty="0">
                <a:latin typeface="GOST type A" panose="02010401010003040203" pitchFamily="2" charset="0"/>
              </a:rPr>
              <a:t>Сейсмическое воздействие по </a:t>
            </a:r>
            <a:r>
              <a:rPr lang="en-US" dirty="0">
                <a:latin typeface="GOST type A" panose="02010401010003040203" pitchFamily="2" charset="0"/>
              </a:rPr>
              <a:t>X</a:t>
            </a:r>
            <a:endParaRPr lang="ru-RU" dirty="0">
              <a:latin typeface="GOST type A" panose="020104010100030402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88DBA-4270-BE4E-4784-5B53F38796C4}"/>
              </a:ext>
            </a:extLst>
          </p:cNvPr>
          <p:cNvSpPr txBox="1"/>
          <p:nvPr/>
        </p:nvSpPr>
        <p:spPr>
          <a:xfrm>
            <a:off x="2544764" y="5867400"/>
            <a:ext cx="310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OST type A" panose="02010401010003040203" pitchFamily="2" charset="0"/>
              </a:rPr>
              <a:t>Сейсмическое воздействие по </a:t>
            </a:r>
            <a:r>
              <a:rPr lang="en-US" dirty="0">
                <a:latin typeface="GOST type A" panose="02010401010003040203" pitchFamily="2" charset="0"/>
              </a:rPr>
              <a:t>Y</a:t>
            </a:r>
            <a:endParaRPr lang="ru-RU" dirty="0">
              <a:latin typeface="GOST type A" panose="0201040101000304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2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8FF55-033D-C8F1-3247-4D090CF5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4AF8C76F-5000-4AEA-E08C-C158E5EBC7D5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254000" y="6172199"/>
            <a:ext cx="1085849" cy="4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21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9B4E7-4BA8-4BD1-A779-3D19795487D3}"/>
              </a:ext>
            </a:extLst>
          </p:cNvPr>
          <p:cNvSpPr txBox="1"/>
          <p:nvPr/>
        </p:nvSpPr>
        <p:spPr>
          <a:xfrm>
            <a:off x="7897952" y="0"/>
            <a:ext cx="4294048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Нагрузка от пепла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41813E-5A5A-A081-F7DD-6ADB081AF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2" b="1010"/>
          <a:stretch>
            <a:fillRect/>
          </a:stretch>
        </p:blipFill>
        <p:spPr bwMode="auto">
          <a:xfrm>
            <a:off x="1723782" y="38100"/>
            <a:ext cx="6174170" cy="4620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2BF513-F02D-0A36-49A0-66A3C0CA8E84}"/>
              </a:ext>
            </a:extLst>
          </p:cNvPr>
          <p:cNvSpPr txBox="1"/>
          <p:nvPr/>
        </p:nvSpPr>
        <p:spPr>
          <a:xfrm>
            <a:off x="8165729" y="726564"/>
            <a:ext cx="40262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dirty="0">
                <a:latin typeface="GOST type A" panose="02010401010003040203" pitchFamily="2" charset="0"/>
              </a:rPr>
              <a:t>   Проектирование объекта в пределах вулканически активного района подразумевает необходимость оценки вулканической, в частности пепловой, опасности. Нагрузки, не включенные в СП 20.13330.2016 «Нагрузки и воздействия. Актуализированная редакция СНиП 2.01.07-85*» устанавливаются на основании рекомендаций, разработанных в рамках научно-технического сопровождения.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FED7A-B8FD-056E-B477-92B14D75C21C}"/>
                  </a:ext>
                </a:extLst>
              </p:cNvPr>
              <p:cNvSpPr txBox="1"/>
              <p:nvPr/>
            </p:nvSpPr>
            <p:spPr>
              <a:xfrm>
                <a:off x="8463826" y="3429000"/>
                <a:ext cx="2705100" cy="494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GOST type B" panose="02010404020404060303" pitchFamily="2" charset="0"/>
                            <a:ea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GOST type B" panose="02010404020404060303" pitchFamily="2" charset="0"/>
                            <a:ea typeface="Times New Roman" panose="02020603050405020304" pitchFamily="18" charset="0"/>
                          </a:rPr>
                          <m:t>AF</m:t>
                        </m:r>
                      </m:sub>
                    </m:sSub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1,3 ∙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 ∙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1800">
                        <a:effectLst/>
                        <a:latin typeface="GOST type B" panose="02010404020404060303" pitchFamily="2" charset="0"/>
                        <a:ea typeface="Times New Roman" panose="02020603050405020304" pitchFamily="18" charset="0"/>
                      </a:rPr>
                      <m:t>h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GOST type B" panose="02010404020404060303" pitchFamily="2" charset="0"/>
                            <a:ea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18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>
                            <a:effectLst/>
                            <a:latin typeface="GOST type B" panose="02010404020404060303" pitchFamily="2" charset="0"/>
                            <a:ea typeface="Times New Roman" panose="020206030504050203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GOST type B" panose="02010404020404060303" pitchFamily="2" charset="0"/>
                    <a:ea typeface="Times New Roman" panose="02020603050405020304" pitchFamily="18" charset="0"/>
                  </a:rPr>
                  <a:t>,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FED7A-B8FD-056E-B477-92B14D75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26" y="3429000"/>
                <a:ext cx="2705100" cy="494174"/>
              </a:xfrm>
              <a:prstGeom prst="rect">
                <a:avLst/>
              </a:prstGeom>
              <a:blipFill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CBF74C-2437-7EC2-16EF-4619BD4B3F23}"/>
                  </a:ext>
                </a:extLst>
              </p:cNvPr>
              <p:cNvSpPr txBox="1"/>
              <p:nvPr/>
            </p:nvSpPr>
            <p:spPr>
              <a:xfrm>
                <a:off x="7099300" y="4097274"/>
                <a:ext cx="5003800" cy="259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ru-RU" dirty="0">
                    <a:latin typeface="GOST type A" panose="02010401010003040203" pitchFamily="2" charset="0"/>
                  </a:rPr>
                  <a:t>где 1,3 – коэффициент, учитывающий влияние дождевых осадков (учитывая климатические особенности о. Итуруп и географическое положение участка);</a:t>
                </a:r>
              </a:p>
              <a:p>
                <a:pPr indent="36068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>
                        <a:latin typeface="GOST type A" panose="02010401010003040203" pitchFamily="2" charset="0"/>
                      </a:rPr>
                      <m:t>p</m:t>
                    </m:r>
                  </m:oMath>
                </a14:m>
                <a:r>
                  <a:rPr lang="ru-RU" dirty="0">
                    <a:latin typeface="GOST type A" panose="02010401010003040203" pitchFamily="2" charset="0"/>
                  </a:rPr>
                  <a:t> – плотность выпадающего пепла, значение средней насыпной плотности 1500 кг/м3;</a:t>
                </a:r>
              </a:p>
              <a:p>
                <a:pPr indent="36068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>
                        <a:latin typeface="GOST type A" panose="02010401010003040203" pitchFamily="2" charset="0"/>
                      </a:rPr>
                      <m:t>g</m:t>
                    </m:r>
                  </m:oMath>
                </a14:m>
                <a:r>
                  <a:rPr lang="ru-RU" dirty="0">
                    <a:latin typeface="GOST type A" panose="02010401010003040203" pitchFamily="2" charset="0"/>
                  </a:rPr>
                  <a:t> – ускорение свободного падения (9,81 м/с2);</a:t>
                </a:r>
              </a:p>
              <a:p>
                <a:pPr indent="36068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>
                        <a:latin typeface="GOST type A" panose="02010401010003040203" pitchFamily="2" charset="0"/>
                      </a:rPr>
                      <m:t>h</m:t>
                    </m:r>
                  </m:oMath>
                </a14:m>
                <a:r>
                  <a:rPr lang="ru-RU" dirty="0">
                    <a:latin typeface="GOST type A" panose="02010401010003040203" pitchFamily="2" charset="0"/>
                  </a:rPr>
                  <a:t> - мощность выпадающего пепла, наиболее вероятная мощность не будет превышать 0,09м.</a:t>
                </a:r>
              </a:p>
              <a:p>
                <a:pPr indent="36068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>
                            <a:latin typeface="GOST type A" panose="02010401010003040203" pitchFamily="2" charset="0"/>
                          </a:rPr>
                          <m:t>γ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GOST type A" panose="02010401010003040203" pitchFamily="2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ru-RU" dirty="0">
                    <a:latin typeface="GOST type A" panose="02010401010003040203" pitchFamily="2" charset="0"/>
                  </a:rPr>
                  <a:t> - коэффициент надежности, принят равным 1,2.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CBF74C-2437-7EC2-16EF-4619BD4B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00" y="4097274"/>
                <a:ext cx="5003800" cy="2599879"/>
              </a:xfrm>
              <a:prstGeom prst="rect">
                <a:avLst/>
              </a:prstGeom>
              <a:blipFill>
                <a:blip r:embed="rId5"/>
                <a:stretch>
                  <a:fillRect l="-1098" t="-1171" r="-2073" b="-2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9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767A8-15C3-5A88-714E-E5825793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62F8527E-B49F-723F-D2E6-165B74773D1E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254000" y="6172199"/>
            <a:ext cx="1085849" cy="4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22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746B6-3839-886C-EE56-3D1897007A5F}"/>
              </a:ext>
            </a:extLst>
          </p:cNvPr>
          <p:cNvSpPr txBox="1"/>
          <p:nvPr/>
        </p:nvSpPr>
        <p:spPr>
          <a:xfrm>
            <a:off x="10769600" y="0"/>
            <a:ext cx="14224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РСУ и РСН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D370C772-03CD-1988-8612-93073A3A40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717247"/>
                  </p:ext>
                </p:extLst>
              </p:nvPr>
            </p:nvGraphicFramePr>
            <p:xfrm>
              <a:off x="1589088" y="502766"/>
              <a:ext cx="7556500" cy="496355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86939">
                      <a:extLst>
                        <a:ext uri="{9D8B030D-6E8A-4147-A177-3AD203B41FA5}">
                          <a16:colId xmlns:a16="http://schemas.microsoft.com/office/drawing/2014/main" val="931497641"/>
                        </a:ext>
                      </a:extLst>
                    </a:gridCol>
                    <a:gridCol w="940270">
                      <a:extLst>
                        <a:ext uri="{9D8B030D-6E8A-4147-A177-3AD203B41FA5}">
                          <a16:colId xmlns:a16="http://schemas.microsoft.com/office/drawing/2014/main" val="3772237104"/>
                        </a:ext>
                      </a:extLst>
                    </a:gridCol>
                    <a:gridCol w="781986">
                      <a:extLst>
                        <a:ext uri="{9D8B030D-6E8A-4147-A177-3AD203B41FA5}">
                          <a16:colId xmlns:a16="http://schemas.microsoft.com/office/drawing/2014/main" val="2747240792"/>
                        </a:ext>
                      </a:extLst>
                    </a:gridCol>
                    <a:gridCol w="904307">
                      <a:extLst>
                        <a:ext uri="{9D8B030D-6E8A-4147-A177-3AD203B41FA5}">
                          <a16:colId xmlns:a16="http://schemas.microsoft.com/office/drawing/2014/main" val="3937430822"/>
                        </a:ext>
                      </a:extLst>
                    </a:gridCol>
                    <a:gridCol w="434830">
                      <a:extLst>
                        <a:ext uri="{9D8B030D-6E8A-4147-A177-3AD203B41FA5}">
                          <a16:colId xmlns:a16="http://schemas.microsoft.com/office/drawing/2014/main" val="3465580910"/>
                        </a:ext>
                      </a:extLst>
                    </a:gridCol>
                    <a:gridCol w="816632">
                      <a:extLst>
                        <a:ext uri="{9D8B030D-6E8A-4147-A177-3AD203B41FA5}">
                          <a16:colId xmlns:a16="http://schemas.microsoft.com/office/drawing/2014/main" val="2477101406"/>
                        </a:ext>
                      </a:extLst>
                    </a:gridCol>
                    <a:gridCol w="743780">
                      <a:extLst>
                        <a:ext uri="{9D8B030D-6E8A-4147-A177-3AD203B41FA5}">
                          <a16:colId xmlns:a16="http://schemas.microsoft.com/office/drawing/2014/main" val="2697314945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2675274857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4261944553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3353362932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1667546376"/>
                        </a:ext>
                      </a:extLst>
                    </a:gridCol>
                  </a:tblGrid>
                  <a:tr h="51238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№ п/п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Наименование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Вид загружения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Действие нагрузки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1100">
                                        <a:effectLst/>
                                        <a:latin typeface="GOST type A" panose="02010401010003040203" pitchFamily="2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100">
                                        <a:effectLst/>
                                        <a:latin typeface="GOST type A" panose="02010401010003040203" pitchFamily="2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100">
                                        <a:effectLst/>
                                        <a:latin typeface="GOST type A" panose="02010401010003040203" pitchFamily="2" charset="0"/>
                                      </a:rPr>
                                      <m:t>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Доля длительности 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Группа взаимоисключающих загруж.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  основ.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  основ.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Особ. (С)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Особ. (б С)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extLst>
                      <a:ext uri="{0D108BD9-81ED-4DB2-BD59-A6C34878D82A}">
                        <a16:rowId xmlns:a16="http://schemas.microsoft.com/office/drawing/2014/main" val="2660771916"/>
                      </a:ext>
                    </a:extLst>
                  </a:tr>
                  <a:tr h="3710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Собственный вес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727248870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Собственный вес отделки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527150637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Давление грунта на стены подвала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1,15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15054321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нагрузка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058209447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 балкон равномернораспред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579408140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 балкон полосовая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865679805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7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Снеговая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Длительное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15701896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59567234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965141833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-Y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7312175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-X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789434504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72710536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420814011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1945630147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122721080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Сейсмика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796097159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Сейсмика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423081372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Нагрузка от пепла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Длительное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923841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D370C772-03CD-1988-8612-93073A3A40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717247"/>
                  </p:ext>
                </p:extLst>
              </p:nvPr>
            </p:nvGraphicFramePr>
            <p:xfrm>
              <a:off x="1589088" y="502766"/>
              <a:ext cx="7556500" cy="496355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86939">
                      <a:extLst>
                        <a:ext uri="{9D8B030D-6E8A-4147-A177-3AD203B41FA5}">
                          <a16:colId xmlns:a16="http://schemas.microsoft.com/office/drawing/2014/main" val="931497641"/>
                        </a:ext>
                      </a:extLst>
                    </a:gridCol>
                    <a:gridCol w="940270">
                      <a:extLst>
                        <a:ext uri="{9D8B030D-6E8A-4147-A177-3AD203B41FA5}">
                          <a16:colId xmlns:a16="http://schemas.microsoft.com/office/drawing/2014/main" val="3772237104"/>
                        </a:ext>
                      </a:extLst>
                    </a:gridCol>
                    <a:gridCol w="781986">
                      <a:extLst>
                        <a:ext uri="{9D8B030D-6E8A-4147-A177-3AD203B41FA5}">
                          <a16:colId xmlns:a16="http://schemas.microsoft.com/office/drawing/2014/main" val="2747240792"/>
                        </a:ext>
                      </a:extLst>
                    </a:gridCol>
                    <a:gridCol w="904307">
                      <a:extLst>
                        <a:ext uri="{9D8B030D-6E8A-4147-A177-3AD203B41FA5}">
                          <a16:colId xmlns:a16="http://schemas.microsoft.com/office/drawing/2014/main" val="3937430822"/>
                        </a:ext>
                      </a:extLst>
                    </a:gridCol>
                    <a:gridCol w="434830">
                      <a:extLst>
                        <a:ext uri="{9D8B030D-6E8A-4147-A177-3AD203B41FA5}">
                          <a16:colId xmlns:a16="http://schemas.microsoft.com/office/drawing/2014/main" val="3465580910"/>
                        </a:ext>
                      </a:extLst>
                    </a:gridCol>
                    <a:gridCol w="816632">
                      <a:extLst>
                        <a:ext uri="{9D8B030D-6E8A-4147-A177-3AD203B41FA5}">
                          <a16:colId xmlns:a16="http://schemas.microsoft.com/office/drawing/2014/main" val="2477101406"/>
                        </a:ext>
                      </a:extLst>
                    </a:gridCol>
                    <a:gridCol w="743780">
                      <a:extLst>
                        <a:ext uri="{9D8B030D-6E8A-4147-A177-3AD203B41FA5}">
                          <a16:colId xmlns:a16="http://schemas.microsoft.com/office/drawing/2014/main" val="2697314945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2675274857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4261944553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3353362932"/>
                        </a:ext>
                      </a:extLst>
                    </a:gridCol>
                    <a:gridCol w="586939">
                      <a:extLst>
                        <a:ext uri="{9D8B030D-6E8A-4147-A177-3AD203B41FA5}">
                          <a16:colId xmlns:a16="http://schemas.microsoft.com/office/drawing/2014/main" val="1667546376"/>
                        </a:ext>
                      </a:extLst>
                    </a:gridCol>
                  </a:tblGrid>
                  <a:tr h="51238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№ п/п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Наименование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Вид загружения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Действие нагрузки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867" marR="11867" marT="0" marB="0" anchor="ctr">
                        <a:blipFill>
                          <a:blip r:embed="rId3"/>
                          <a:stretch>
                            <a:fillRect l="-745070" t="-7143" r="-907042" b="-886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Доля длительности 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Группа взаимоисключающих загруж.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  основ.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  основ.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Особ. (С)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Особ. (б С)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extLst>
                      <a:ext uri="{0D108BD9-81ED-4DB2-BD59-A6C34878D82A}">
                        <a16:rowId xmlns:a16="http://schemas.microsoft.com/office/drawing/2014/main" val="2660771916"/>
                      </a:ext>
                    </a:extLst>
                  </a:tr>
                  <a:tr h="3710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Собственный вес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727248870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Собственный вес отделки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527150637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Давление грунта на стены подвала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Постоянное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1,15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15054321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нагрузка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058209447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 балкон равномернораспред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579408140"/>
                      </a:ext>
                    </a:extLst>
                  </a:tr>
                  <a:tr h="34158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Полезная на балкон полосовая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Кратковрем.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0,35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865679805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7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Снеговая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Длительное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15701896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59567234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965141833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-Y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7312175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Ветер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-X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Неактивное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789434504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72710536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4208140118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1945630147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Пульсация по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Мгновенное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122721080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Сейсмика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Y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2796097159"/>
                      </a:ext>
                    </a:extLst>
                  </a:tr>
                  <a:tr h="17079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Сейсмика </a:t>
                          </a: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X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Сейсмическое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Динамическое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4230813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100">
                              <a:effectLst/>
                              <a:latin typeface="GOST type A" panose="02010401010003040203" pitchFamily="2" charset="0"/>
                            </a:rPr>
                            <a:t>18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Нагрузка от пепла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Длительное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Статическое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1,2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0,5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-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1.0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>
                              <a:effectLst/>
                              <a:latin typeface="GOST type A" panose="02010401010003040203" pitchFamily="2" charset="0"/>
                            </a:rPr>
                            <a:t>0.5</a:t>
                          </a:r>
                          <a:endParaRPr lang="ru-RU" sz="110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ru-RU" sz="1100" dirty="0">
                              <a:effectLst/>
                              <a:latin typeface="GOST type A" panose="02010401010003040203" pitchFamily="2" charset="0"/>
                            </a:rPr>
                            <a:t>0.8</a:t>
                          </a:r>
                          <a:endParaRPr lang="ru-RU" sz="1100" dirty="0">
                            <a:effectLst/>
                            <a:latin typeface="GOST type A" panose="02010401010003040203" pitchFamily="2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867" marR="11867" marT="0" marB="0"/>
                    </a:tc>
                    <a:extLst>
                      <a:ext uri="{0D108BD9-81ED-4DB2-BD59-A6C34878D82A}">
                        <a16:rowId xmlns:a16="http://schemas.microsoft.com/office/drawing/2014/main" val="39238416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EAD854-3CFC-1424-8B30-E734926E1932}"/>
              </a:ext>
            </a:extLst>
          </p:cNvPr>
          <p:cNvSpPr txBox="1"/>
          <p:nvPr/>
        </p:nvSpPr>
        <p:spPr>
          <a:xfrm>
            <a:off x="1774826" y="40973"/>
            <a:ext cx="1457324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>
                <a:latin typeface="GOST type A" panose="02010401010003040203" pitchFamily="2" charset="0"/>
              </a:rPr>
              <a:t>Параметры 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02623-7B3C-143A-2DE8-7B0D8923B77B}"/>
              </a:ext>
            </a:extLst>
          </p:cNvPr>
          <p:cNvSpPr txBox="1"/>
          <p:nvPr/>
        </p:nvSpPr>
        <p:spPr>
          <a:xfrm>
            <a:off x="1655763" y="5710406"/>
            <a:ext cx="6130924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>
                <a:latin typeface="GOST type A" panose="02010401010003040203" pitchFamily="2" charset="0"/>
              </a:rPr>
              <a:t>Основные и особые сочетания нагрузок сформированы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71087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14C06-E40A-6682-458F-70F2B31D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FCA0E119-C64D-221D-D254-EB85DB704ABC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254000" y="6172199"/>
            <a:ext cx="1085849" cy="4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23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9E4AF-035D-3E47-90E5-8E3CAFA87BEF}"/>
              </a:ext>
            </a:extLst>
          </p:cNvPr>
          <p:cNvSpPr txBox="1"/>
          <p:nvPr/>
        </p:nvSpPr>
        <p:spPr>
          <a:xfrm>
            <a:off x="9334500" y="0"/>
            <a:ext cx="28575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Результаты расчета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6D6D6C-3649-FF6A-F719-F7312ED2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" r="24740" b="1"/>
          <a:stretch>
            <a:fillRect/>
          </a:stretch>
        </p:blipFill>
        <p:spPr>
          <a:xfrm>
            <a:off x="2047421" y="3200705"/>
            <a:ext cx="4208797" cy="2971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8B8C80-C6A0-06D2-FC63-FD685608A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4" r="28802"/>
          <a:stretch>
            <a:fillRect/>
          </a:stretch>
        </p:blipFill>
        <p:spPr>
          <a:xfrm>
            <a:off x="7425875" y="3200705"/>
            <a:ext cx="3981609" cy="2971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3FBEEB-EE4B-17E7-2397-ACCF5FBBE1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4" r="23437"/>
          <a:stretch>
            <a:fillRect/>
          </a:stretch>
        </p:blipFill>
        <p:spPr>
          <a:xfrm>
            <a:off x="2206171" y="171757"/>
            <a:ext cx="3889829" cy="26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7FEA9-18A5-CF17-CFC6-D7A3ED68D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F3DF3F6D-05A8-3DC4-2399-B3581FFAE26F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254000" y="6172199"/>
            <a:ext cx="1085849" cy="4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24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DE26E-BCDD-1E66-04DD-E31050061FA2}"/>
              </a:ext>
            </a:extLst>
          </p:cNvPr>
          <p:cNvSpPr txBox="1"/>
          <p:nvPr/>
        </p:nvSpPr>
        <p:spPr>
          <a:xfrm>
            <a:off x="9334500" y="0"/>
            <a:ext cx="2857500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Результаты расчета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5BFFF-B29E-95C3-1C7A-DE7864011B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2" r="35261"/>
          <a:stretch>
            <a:fillRect/>
          </a:stretch>
        </p:blipFill>
        <p:spPr>
          <a:xfrm>
            <a:off x="1822450" y="1460805"/>
            <a:ext cx="4603750" cy="3841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F77D1E-59F3-A5BE-9B8E-14DAD062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3" r="33750"/>
          <a:stretch>
            <a:fillRect/>
          </a:stretch>
        </p:blipFill>
        <p:spPr>
          <a:xfrm>
            <a:off x="7019211" y="1460805"/>
            <a:ext cx="4630578" cy="38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61BCD-791E-404D-BF0E-956E6975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725" y="3105149"/>
            <a:ext cx="4105275" cy="1419225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GOST type A" panose="02010401010003040203" pitchFamily="2" charset="0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2144A-D183-4CFE-A5E6-529FF29A4048}"/>
              </a:ext>
            </a:extLst>
          </p:cNvPr>
          <p:cNvSpPr txBox="1"/>
          <p:nvPr/>
        </p:nvSpPr>
        <p:spPr>
          <a:xfrm>
            <a:off x="2124075" y="5648326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OST type A" panose="02010401010003040203" pitchFamily="2" charset="0"/>
                <a:cs typeface="Times New Roman" pitchFamily="18" charset="0"/>
              </a:rPr>
              <a:t>Хабаровск 2026</a:t>
            </a:r>
          </a:p>
        </p:txBody>
      </p:sp>
    </p:spTree>
    <p:extLst>
      <p:ext uri="{BB962C8B-B14F-4D97-AF65-F5344CB8AC3E}">
        <p14:creationId xmlns:p14="http://schemas.microsoft.com/office/powerpoint/2010/main" val="275275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84AE2-93DA-69B0-8CE3-04E770C6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211D88F8-36B9-8535-6BC2-87BCC1339800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3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31476-F242-64AA-DFF7-8195713BCB2C}"/>
              </a:ext>
            </a:extLst>
          </p:cNvPr>
          <p:cNvSpPr txBox="1"/>
          <p:nvPr/>
        </p:nvSpPr>
        <p:spPr>
          <a:xfrm>
            <a:off x="7992708" y="0"/>
            <a:ext cx="419929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Объемно-планировочные решения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DF5FB-9F75-7106-74DA-46309C48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79" y="617612"/>
            <a:ext cx="7004297" cy="5859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D5C42-E2D3-226D-0FBC-25F22CE69984}"/>
              </a:ext>
            </a:extLst>
          </p:cNvPr>
          <p:cNvSpPr txBox="1"/>
          <p:nvPr/>
        </p:nvSpPr>
        <p:spPr>
          <a:xfrm>
            <a:off x="8617276" y="617612"/>
            <a:ext cx="357472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Объемно-планировочное решение ДОУ разработано с учетом климатических особенностей района строительства, назначения и конструктивной системы здания, и соответствует действующим требованиям нормативной документации.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Состав и площади помещений принимаются с учетом требований Санитарных правил 2.4.3648-20 "Санитарно-эпидемиологические требования к организациям воспитания и обучения, отдыха и оздоровления детей и молодежи" и Свода правил 252.1325800.2016 «Здания дошкольных образовательных организаций. Правила проектирования».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Планировочные решения обеспечивают четкое деление на основные функциональные группы помещений: служебно-бытовую, хозяйственно-бытовую, водно-оздоровительную, медицинскую, групповые ячейки, административную зону и помещения для дополнительных развивающих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00473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14353F-2398-501A-A7EF-08E500B4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BDC6CDE8-5251-CDEA-50A5-6F03AA9448CC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4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4A0C7-B163-67FD-2531-38641E79D713}"/>
              </a:ext>
            </a:extLst>
          </p:cNvPr>
          <p:cNvSpPr txBox="1"/>
          <p:nvPr/>
        </p:nvSpPr>
        <p:spPr>
          <a:xfrm>
            <a:off x="7992708" y="0"/>
            <a:ext cx="419929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Объемно-планировочные решения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9C13A-77E9-9D76-9EB5-75B2C4C8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0" t="1469"/>
          <a:stretch>
            <a:fillRect/>
          </a:stretch>
        </p:blipFill>
        <p:spPr>
          <a:xfrm>
            <a:off x="1902633" y="85193"/>
            <a:ext cx="6020273" cy="4855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6114F-F304-C15B-3FB7-646510E5F368}"/>
              </a:ext>
            </a:extLst>
          </p:cNvPr>
          <p:cNvSpPr txBox="1"/>
          <p:nvPr/>
        </p:nvSpPr>
        <p:spPr>
          <a:xfrm>
            <a:off x="7992707" y="773240"/>
            <a:ext cx="4199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Кровля – скатная, вальмовая с тремя слуховыми окнами. Кровельное покрытие оцинкованная кровельная сталь</a:t>
            </a:r>
            <a:endParaRPr lang="ru-RU" sz="1600" dirty="0">
              <a:latin typeface="GOST type A" panose="02010401010003040203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781E50-DEAB-6034-8BFB-766BB1B8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253" y="4940207"/>
            <a:ext cx="6475398" cy="16264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96A560-4477-A959-586E-E30A6C767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876" y="2463280"/>
            <a:ext cx="3189401" cy="30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44D26-C671-F139-92D1-E20F265F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C56D4D4F-05E7-5E58-A871-18D0A66D7580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5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F8E46-04B3-3DF8-58B4-F442CA957E03}"/>
              </a:ext>
            </a:extLst>
          </p:cNvPr>
          <p:cNvSpPr txBox="1"/>
          <p:nvPr/>
        </p:nvSpPr>
        <p:spPr>
          <a:xfrm>
            <a:off x="8338570" y="0"/>
            <a:ext cx="3853429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Конструктивная схема здания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C8F45-293F-17B3-A333-5732731BD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6935" r="11353" b="4462"/>
          <a:stretch>
            <a:fillRect/>
          </a:stretch>
        </p:blipFill>
        <p:spPr bwMode="auto">
          <a:xfrm>
            <a:off x="1946416" y="1866514"/>
            <a:ext cx="2621600" cy="1546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E0CDF-1321-3E0B-2D5B-960130DD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1" t="9012" r="14139" b="14256"/>
          <a:stretch>
            <a:fillRect/>
          </a:stretch>
        </p:blipFill>
        <p:spPr bwMode="auto">
          <a:xfrm>
            <a:off x="1946416" y="3411233"/>
            <a:ext cx="2636463" cy="154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24DAD2-3332-0301-B584-AD2FA99BD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3" t="14517" r="12833" b="12512"/>
          <a:stretch>
            <a:fillRect/>
          </a:stretch>
        </p:blipFill>
        <p:spPr bwMode="auto">
          <a:xfrm>
            <a:off x="1762563" y="5017725"/>
            <a:ext cx="2820316" cy="1643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AEC8D-746F-E571-81CE-C6B13F02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1157" r="1450" b="2737"/>
          <a:stretch>
            <a:fillRect/>
          </a:stretch>
        </p:blipFill>
        <p:spPr bwMode="auto">
          <a:xfrm>
            <a:off x="1697782" y="33165"/>
            <a:ext cx="3203395" cy="186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68A26C-F772-F301-35CD-88D24D2A7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931" y="534130"/>
            <a:ext cx="6346568" cy="2112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638948-48A6-F461-24E8-0E6CBBA07C3C}"/>
              </a:ext>
            </a:extLst>
          </p:cNvPr>
          <p:cNvSpPr txBox="1"/>
          <p:nvPr/>
        </p:nvSpPr>
        <p:spPr>
          <a:xfrm>
            <a:off x="4743449" y="2646992"/>
            <a:ext cx="74485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  Конструктивная схема здания представляет собой металлический рамный каркас с перекрестным расположением ригелей, вертикальными связями в поперечном и продольном направлениях и монолитных дисков перекрытий. Шаг сетки колонн в поперечном направлении 7,2(м)х4 в продольном 7,2(м)х5. </a:t>
            </a:r>
          </a:p>
          <a:p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  Фундаменты – столбчатые монолитные железобетонные высотой 1500мм. Связевые фундаментные балки внутренние – монолитные железобетонные сечением 400х400мм. Сопряжение колонны с фундаментом принято жестким.</a:t>
            </a:r>
          </a:p>
          <a:p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  Колонны каркаса – стальные из двутавров с параллельными гранями полок. Соединение колонн с ригелями каркаса принято жестким.</a:t>
            </a:r>
          </a:p>
          <a:p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  Ригели – стальные из двутавров с параллельными гранями полок.</a:t>
            </a:r>
          </a:p>
          <a:p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Вертикальные связи между колоннами – из прокатных швеллеров прямоугольного составного сечения. Балки перекрытий – из двутавров с параллельными гранями полок и прокатных швеллеров прямоугольного составного сечения . Соединение балок перекрытий с каркасом – шарнирное.</a:t>
            </a:r>
          </a:p>
        </p:txBody>
      </p:sp>
    </p:spTree>
    <p:extLst>
      <p:ext uri="{BB962C8B-B14F-4D97-AF65-F5344CB8AC3E}">
        <p14:creationId xmlns:p14="http://schemas.microsoft.com/office/powerpoint/2010/main" val="16071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DDA1A-250F-2C61-120E-5518D4BC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45E09845-3334-3C90-5BDC-2C8A138B186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6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8BCF7-FF26-4FDD-E178-358F65DD4F47}"/>
              </a:ext>
            </a:extLst>
          </p:cNvPr>
          <p:cNvSpPr txBox="1"/>
          <p:nvPr/>
        </p:nvSpPr>
        <p:spPr>
          <a:xfrm>
            <a:off x="8338570" y="0"/>
            <a:ext cx="3853429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Конструктивная схема здания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30D84-3F82-043D-437B-FB5741FBC4C9}"/>
              </a:ext>
            </a:extLst>
          </p:cNvPr>
          <p:cNvSpPr txBox="1"/>
          <p:nvPr/>
        </p:nvSpPr>
        <p:spPr>
          <a:xfrm>
            <a:off x="8338570" y="749300"/>
            <a:ext cx="3853429" cy="5761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Перекрытия монолитные железобетонные. Толщина плиты составляет 120мм и 150мм по наружным осям на участках опирания наружных стен.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Лестницы – монолитные железобетонные по металлическим </a:t>
            </a:r>
            <a:r>
              <a:rPr lang="ru-RU" sz="1600" dirty="0" err="1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косоурам</a:t>
            </a: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из составного сечения из 2-х прокатных швеллеров.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Наружные самонесущие стены из монолитного железобетона толщиной 160мм поэтажной разрезки и крепятся к металлокаркасу гибкими связями. 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Наружные стены ниже отметки 0,000 монолитные железобетонные толщиной 300 мм, опираются на монолитные железобетонные связевые фундаментные балки сечением 600х400(</a:t>
            </a:r>
            <a:r>
              <a:rPr lang="en-US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h</a:t>
            </a: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)мм. </a:t>
            </a:r>
          </a:p>
          <a:p>
            <a:pPr indent="180340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  <a:p>
            <a:pPr indent="180340">
              <a:buNone/>
            </a:pP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Несущие конструкции покрытия – деревянная система с </a:t>
            </a:r>
            <a:r>
              <a:rPr lang="ru-RU" sz="1600" dirty="0" err="1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наслонными</a:t>
            </a:r>
            <a:r>
              <a:rPr lang="ru-RU" sz="1600" dirty="0">
                <a:effectLst/>
                <a:latin typeface="GOST type A" panose="02010401010003040203" pitchFamily="2" charset="0"/>
                <a:ea typeface="Times New Roman" panose="02020603050405020304" pitchFamily="18" charset="0"/>
              </a:rPr>
              <a:t> стропилами шагом 900мм и сплошной обрешёткой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FF34FA-0710-23FE-6072-75ED9127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68" t="3300" r="8829" b="3412"/>
          <a:stretch>
            <a:fillRect/>
          </a:stretch>
        </p:blipFill>
        <p:spPr>
          <a:xfrm>
            <a:off x="1661904" y="690153"/>
            <a:ext cx="6676666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E580E-088A-BDAD-437B-8AE0EB287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F55D1D42-24C2-64D9-709A-584235493965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7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2C5BB-14AC-C0DF-3FE4-7DA468D700EC}"/>
              </a:ext>
            </a:extLst>
          </p:cNvPr>
          <p:cNvSpPr txBox="1"/>
          <p:nvPr/>
        </p:nvSpPr>
        <p:spPr>
          <a:xfrm>
            <a:off x="7213600" y="0"/>
            <a:ext cx="4978399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Жесткости конструктивных элементов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BBA268-E7B0-E4B0-7EEB-07D09AF66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83764"/>
              </p:ext>
            </p:extLst>
          </p:nvPr>
        </p:nvGraphicFramePr>
        <p:xfrm>
          <a:off x="1585052" y="0"/>
          <a:ext cx="5247547" cy="68367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3587">
                  <a:extLst>
                    <a:ext uri="{9D8B030D-6E8A-4147-A177-3AD203B41FA5}">
                      <a16:colId xmlns:a16="http://schemas.microsoft.com/office/drawing/2014/main" val="2111185456"/>
                    </a:ext>
                  </a:extLst>
                </a:gridCol>
                <a:gridCol w="2213027">
                  <a:extLst>
                    <a:ext uri="{9D8B030D-6E8A-4147-A177-3AD203B41FA5}">
                      <a16:colId xmlns:a16="http://schemas.microsoft.com/office/drawing/2014/main" val="1951576806"/>
                    </a:ext>
                  </a:extLst>
                </a:gridCol>
                <a:gridCol w="2530933">
                  <a:extLst>
                    <a:ext uri="{9D8B030D-6E8A-4147-A177-3AD203B41FA5}">
                      <a16:colId xmlns:a16="http://schemas.microsoft.com/office/drawing/2014/main" val="1830212541"/>
                    </a:ext>
                  </a:extLst>
                </a:gridCol>
              </a:tblGrid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Тип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жестк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.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Имя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Характеристики (сечения(мм), жесткости(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кН,м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расп.вес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кН,м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351521308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Двутавр 35К2 (колонны) по СТО АСЧМ 20-93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q=1.33763, EF=3.58234e+006,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EIy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=8.3e+004,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EIz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=2.8e+004,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GIk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=157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995019360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Двутавр 40Ш2 (ригели) по СТО АСЧМ 20-93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q=1.04625, EF=2.80057e+006, EIy=7.97e+004, EIz=1.48e+004, GIk=88.8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64351646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Двутавр 50Ш2 (ригели) по СТО АСЧМ 20-93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q=1.35705, EF=3.6326e+006, EIy=1.48e+005, EIz=1.63e+004, GIk=153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435003648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4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Двутавр 30Ш2 (балки) по СТО АСЧМ 20-93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q=0.672462, EF=1.80003e+006, EIy=2.93e+004, EIz=4.19e+003, GIk=48.9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916132286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Двутавр 40Ш2 (балки) по СТО АСЧМ 20-93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q=1.04625, EF=2.80057e+006, EIy=7.97e+004, EIz=1.48e+004, GIk=88.8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002725897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6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Двутавр 25Ш1 (балки) по СТО АСЧМ 20-93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q=0.4328, EF=1.15854e+006,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EIy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=1.26e+004,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EIz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=2.03e+003,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GIk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=18.1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958162987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Швеллер 20У (балки) по ГОСТ 8240-97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q=0.180442, EF=482040, EIy=3.13e+003, EIz=233, GIk=3.86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513048836"/>
                  </a:ext>
                </a:extLst>
              </a:tr>
              <a:tr h="37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8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Швеллер 27У (балки) по ГОСТ 8240-97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q=0.271644, EF=725120, EIy=8.57e+003, EIz=540, GIk=7.81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743768607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9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Пластина Н12 (перекрытия)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E=2.4e+007, V=0.2, H=120, Ro=25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956242767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Пластина Н15 (перекрытия под самонесущими стенами)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E=2.4e+007, V=0.2, H=150, Ro=25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575863314"/>
                  </a:ext>
                </a:extLst>
              </a:tr>
              <a:tr h="5086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11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Коробка из швеллеров 24П (прогоны под мауэрлатом) по ГОСТ 8240-97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q=0.470719, EF=1.26072e+006, EIy=1.2e+004, EIz=5.99e+003, GIk=4.29e+003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004111964"/>
                  </a:ext>
                </a:extLst>
              </a:tr>
              <a:tr h="5086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12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Коробка из швеллеров 27П (вертикальные связи) по ГОСТ 8240-97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q=0.543288, EF=1.45024e+006,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EIy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=1.72e+004,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EIz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=7.84e+003, </a:t>
                      </a:r>
                      <a:r>
                        <a:rPr lang="en-US" sz="1200" dirty="0" err="1">
                          <a:effectLst/>
                          <a:latin typeface="GOST type A" panose="02010401010003040203" pitchFamily="2" charset="0"/>
                        </a:rPr>
                        <a:t>GIk</a:t>
                      </a:r>
                      <a:r>
                        <a:rPr lang="en-US" sz="1200" dirty="0">
                          <a:effectLst/>
                          <a:latin typeface="GOST type A" panose="02010401010003040203" pitchFamily="2" charset="0"/>
                        </a:rPr>
                        <a:t>=5.85e+003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612195119"/>
                  </a:ext>
                </a:extLst>
              </a:tr>
              <a:tr h="371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60х40 (Фундаментные балки под стены подвала)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Ro=25, E=2.4e+007, GF=0, B=600, H=400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029452617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14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40х40 (Фундаментные балки)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Ro=25, E=2.4e+007, GF=0, B=400, H=400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658376233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150х90 (Фундаментные балки)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=25, E=2.75e+007, GF=0, B=1500, H=900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873419845"/>
                  </a:ext>
                </a:extLst>
              </a:tr>
              <a:tr h="339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16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Брус 120х120 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подколонник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Ro=25, E=2.75e+007, GF=0, B=1200, H=1200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288483111"/>
                  </a:ext>
                </a:extLst>
              </a:tr>
              <a:tr h="2782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17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Брус 150х150 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подколонник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=25, E=2.75e+007, GF=0, B=1500, H=1500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83521554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18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Пластина Н75 (ступень фундамента)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E=2.75e+007, V=0.2, H=750,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018916491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19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Пластина Н45 (ступень фундамента)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E=2.75e+007, V=0.2, H=450,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4040524267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20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Пластина Н60 (ступень фундамента)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E=2.75e+007, V=0.2, H=600,Ro=25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73559061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4958550-BFC6-29AA-5127-201BA94A5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62327"/>
              </p:ext>
            </p:extLst>
          </p:nvPr>
        </p:nvGraphicFramePr>
        <p:xfrm>
          <a:off x="6972300" y="2565936"/>
          <a:ext cx="5219700" cy="4270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7241">
                  <a:extLst>
                    <a:ext uri="{9D8B030D-6E8A-4147-A177-3AD203B41FA5}">
                      <a16:colId xmlns:a16="http://schemas.microsoft.com/office/drawing/2014/main" val="727676357"/>
                    </a:ext>
                  </a:extLst>
                </a:gridCol>
                <a:gridCol w="2174959">
                  <a:extLst>
                    <a:ext uri="{9D8B030D-6E8A-4147-A177-3AD203B41FA5}">
                      <a16:colId xmlns:a16="http://schemas.microsoft.com/office/drawing/2014/main" val="3004459001"/>
                    </a:ext>
                  </a:extLst>
                </a:gridCol>
                <a:gridCol w="2517500">
                  <a:extLst>
                    <a:ext uri="{9D8B030D-6E8A-4147-A177-3AD203B41FA5}">
                      <a16:colId xmlns:a16="http://schemas.microsoft.com/office/drawing/2014/main" val="875941794"/>
                    </a:ext>
                  </a:extLst>
                </a:gridCol>
              </a:tblGrid>
              <a:tr h="373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Тип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жестк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.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Имя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Характеристики (сечения(мм), жесткости(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кН,м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расп.вес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кН,м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))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93243283"/>
                  </a:ext>
                </a:extLst>
              </a:tr>
              <a:tr h="373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21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Пластина Н30 (подпорные стены подвала)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E=2.4e+007, V=0.2, H=300,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095205660"/>
                  </a:ext>
                </a:extLst>
              </a:tr>
              <a:tr h="373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22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Пластина Н7,5 (лестничная площадка)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E=2.4e+007, V=0.2, H=75,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519131686"/>
                  </a:ext>
                </a:extLst>
              </a:tr>
              <a:tr h="373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Пластина Н12,5 (лестничный марш)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E=2.4e+007, V=0.2, H=125, </a:t>
                      </a: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=25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541662189"/>
                  </a:ext>
                </a:extLst>
              </a:tr>
              <a:tr h="5595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24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Коробка из швеллеров 24П (косоуры) по ГОСТ 8240-97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GOST type A" panose="02010401010003040203" pitchFamily="2" charset="0"/>
                        </a:rPr>
                        <a:t>q=0.470719, EF=1.26072e+006, EIy=1.2e+004, EIz=5.99e+003, GIk=4.29e+003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4233434394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Пластина Н20 (стенки бассейна)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E=2.4e+007, V=0.2, H=200, Ro=25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711206062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26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Пластина Н36 (стенки бассейна)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E=2.4e+007, V=0.2, H=360, Ro=25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824825629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27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30х30 (опорные столбы)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Ro=25, E=2.4e+007, GF=0, B=300, H=300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66316238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28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30х60 (опорные столбы)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Ro=25, E=2.4e+007, GF=0, B=300, H=600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029684974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29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15х10 (мауэрлат)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Ro=3.92, E=400000, GF=0, B=150, H=100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1418787525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15х30 (сдвоенные стойки)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Ro=3.92, E=1e+007, GF=0, B=150, H=300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418160706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31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15х15 (стойки)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Ro=3.92, E=1e+007, GF=0, B=150, H=150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476366269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32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10х18 (стропила)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Ro=3.92, E=400000, GF=0, B=100, H=180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838273954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33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Брус 15х15 (прогон)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Ro=3.92, E=400000, GF=0, B=150, H=150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760659764"/>
                  </a:ext>
                </a:extLst>
              </a:tr>
              <a:tr h="1865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34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Брус 15х15 (подкос)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=3.92, E=400000, GF=0, B=150, H=150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2883104388"/>
                  </a:ext>
                </a:extLst>
              </a:tr>
              <a:tr h="3537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GOST type A" panose="02010401010003040203" pitchFamily="2" charset="0"/>
                        </a:rPr>
                        <a:t>35</a:t>
                      </a:r>
                      <a:endParaRPr lang="ru-RU" sz="120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Брус 15х15 (лежень)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 err="1">
                          <a:effectLst/>
                          <a:latin typeface="GOST type A" panose="02010401010003040203" pitchFamily="2" charset="0"/>
                        </a:rPr>
                        <a:t>Ro</a:t>
                      </a:r>
                      <a:r>
                        <a:rPr lang="ru-RU" sz="1200" dirty="0">
                          <a:effectLst/>
                          <a:latin typeface="GOST type A" panose="02010401010003040203" pitchFamily="2" charset="0"/>
                        </a:rPr>
                        <a:t>=3.92, E=400000, GF=0, B=150, H=150</a:t>
                      </a:r>
                      <a:endParaRPr lang="ru-RU" sz="1200" dirty="0">
                        <a:effectLst/>
                        <a:latin typeface="GOST type A" panose="02010401010003040203" pitchFamily="2" charset="0"/>
                        <a:ea typeface="Times New Roman" panose="02020603050405020304" pitchFamily="18" charset="0"/>
                      </a:endParaRPr>
                    </a:p>
                  </a:txBody>
                  <a:tcPr marL="34904" marR="34904" marT="0" marB="0" anchor="ctr"/>
                </a:tc>
                <a:extLst>
                  <a:ext uri="{0D108BD9-81ED-4DB2-BD59-A6C34878D82A}">
                    <a16:rowId xmlns:a16="http://schemas.microsoft.com/office/drawing/2014/main" val="30441752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5B51F7-1D2E-CAAF-C86C-F5569BC71F15}"/>
              </a:ext>
            </a:extLst>
          </p:cNvPr>
          <p:cNvSpPr txBox="1"/>
          <p:nvPr/>
        </p:nvSpPr>
        <p:spPr>
          <a:xfrm>
            <a:off x="7213599" y="711200"/>
            <a:ext cx="497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buNone/>
            </a:pPr>
            <a:r>
              <a:rPr lang="ru-RU" sz="1600" dirty="0">
                <a:latin typeface="GOST type A" panose="02010401010003040203" pitchFamily="2" charset="0"/>
              </a:rPr>
              <a:t>Расчет проектируемого здания произведен при помощи ПК «ЛИРА-САПР» методом конечных элементов.</a:t>
            </a:r>
          </a:p>
          <a:p>
            <a:pPr indent="180340" algn="just">
              <a:buNone/>
            </a:pPr>
            <a:endParaRPr lang="ru-RU" sz="1600" dirty="0">
              <a:latin typeface="GOST type A" panose="02010401010003040203" pitchFamily="2" charset="0"/>
            </a:endParaRPr>
          </a:p>
          <a:p>
            <a:pPr indent="180340" algn="just"/>
            <a:r>
              <a:rPr lang="ru-RU" sz="1600" dirty="0">
                <a:latin typeface="GOST type A" panose="02010401010003040203" pitchFamily="2" charset="0"/>
              </a:rPr>
              <a:t>Информация о принятых в расчетной модели жесткостях конструктивных элементов:</a:t>
            </a:r>
          </a:p>
          <a:p>
            <a:pPr indent="180340" algn="just">
              <a:buNone/>
            </a:pPr>
            <a:endParaRPr lang="ru-RU" sz="1600" dirty="0">
              <a:effectLst/>
              <a:latin typeface="GOST type A" panose="020104010100030402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6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7489E-D05F-5B2F-02FF-DC3DF2C23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1654D-6723-F709-6B78-0D8B3411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" r="6513" b="1"/>
          <a:stretch>
            <a:fillRect/>
          </a:stretch>
        </p:blipFill>
        <p:spPr bwMode="auto">
          <a:xfrm>
            <a:off x="1621473" y="502766"/>
            <a:ext cx="5776278" cy="33169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BE59B994-A2B8-E950-2911-24120B5832D5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8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EE79A-01E5-966C-28D6-6E997CEF3ABD}"/>
              </a:ext>
            </a:extLst>
          </p:cNvPr>
          <p:cNvSpPr txBox="1"/>
          <p:nvPr/>
        </p:nvSpPr>
        <p:spPr>
          <a:xfrm>
            <a:off x="3956049" y="0"/>
            <a:ext cx="823595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Постоянные нагрузки от собственного веса схемы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AB607-2046-AC01-0B8E-2CFD9167F7DC}"/>
              </a:ext>
            </a:extLst>
          </p:cNvPr>
          <p:cNvSpPr txBox="1"/>
          <p:nvPr/>
        </p:nvSpPr>
        <p:spPr>
          <a:xfrm>
            <a:off x="7397750" y="735998"/>
            <a:ext cx="4603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effectLst/>
                <a:latin typeface="GOST type B" panose="02010404020404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GOST type A" panose="02010401010003040203" pitchFamily="2" charset="0"/>
              </a:rPr>
              <a:t>Нагрузки от собственного веса несущих конструкций приняты автоматически в соответствии с назначенными </a:t>
            </a:r>
            <a:r>
              <a:rPr lang="ru-RU" dirty="0" err="1">
                <a:latin typeface="GOST type A" panose="02010401010003040203" pitchFamily="2" charset="0"/>
              </a:rPr>
              <a:t>жесткостными</a:t>
            </a:r>
            <a:r>
              <a:rPr lang="ru-RU" dirty="0">
                <a:latin typeface="GOST type A" panose="02010401010003040203" pitchFamily="2" charset="0"/>
              </a:rPr>
              <a:t> характеристиками элементов и коэффициентом надежности по нагрузке </a:t>
            </a:r>
            <a:r>
              <a:rPr lang="ru-RU" dirty="0" err="1">
                <a:latin typeface="GOST type A" panose="02010401010003040203" pitchFamily="2" charset="0"/>
              </a:rPr>
              <a:t>ɣf</a:t>
            </a:r>
            <a:r>
              <a:rPr lang="ru-RU" dirty="0">
                <a:latin typeface="GOST type A" panose="02010401010003040203" pitchFamily="2" charset="0"/>
              </a:rPr>
              <a:t> = 1,1.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1B52A0-180D-DBA2-9FFC-56619A039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" r="12014"/>
          <a:stretch>
            <a:fillRect/>
          </a:stretch>
        </p:blipFill>
        <p:spPr bwMode="auto">
          <a:xfrm>
            <a:off x="6477000" y="3101519"/>
            <a:ext cx="5524500" cy="337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ED656-EC0C-DFC0-998E-352967447943}"/>
              </a:ext>
            </a:extLst>
          </p:cNvPr>
          <p:cNvSpPr txBox="1"/>
          <p:nvPr/>
        </p:nvSpPr>
        <p:spPr>
          <a:xfrm>
            <a:off x="2614613" y="3819708"/>
            <a:ext cx="4052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OST type A" panose="02010401010003040203" pitchFamily="2" charset="0"/>
              </a:rPr>
              <a:t>Нагрузка от собственного веса, кН/м2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F3B97-A3BE-2467-FE95-9C2033AD207D}"/>
              </a:ext>
            </a:extLst>
          </p:cNvPr>
          <p:cNvSpPr txBox="1"/>
          <p:nvPr/>
        </p:nvSpPr>
        <p:spPr>
          <a:xfrm>
            <a:off x="6805613" y="6355234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OST type A" panose="02010401010003040203" pitchFamily="2" charset="0"/>
              </a:rPr>
              <a:t>Нагрузка от собственного веса металлического каркаса, кН/м</a:t>
            </a:r>
          </a:p>
        </p:txBody>
      </p:sp>
    </p:spTree>
    <p:extLst>
      <p:ext uri="{BB962C8B-B14F-4D97-AF65-F5344CB8AC3E}">
        <p14:creationId xmlns:p14="http://schemas.microsoft.com/office/powerpoint/2010/main" val="28448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C6BA1-62D0-A448-737B-62305DF4A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DA076DF2-D20C-00D1-ABD4-FA60DDC9968D}"/>
              </a:ext>
            </a:extLst>
          </p:cNvPr>
          <p:cNvSpPr>
            <a:spLocks noGrp="1" noEditPoints="1"/>
          </p:cNvSpPr>
          <p:nvPr>
            <p:ph type="sldNum" idx="12"/>
          </p:nvPr>
        </p:nvSpPr>
        <p:spPr>
          <a:xfrm>
            <a:off x="418011" y="6176963"/>
            <a:ext cx="701040" cy="48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>
            <a:noAutofit/>
          </a:bodyPr>
          <a:lstStyle/>
          <a:p>
            <a:pPr algn="ctr"/>
            <a:fld id="{00000000-1234-1234-1234-123412341234}" type="slidenum">
              <a:rPr lang="ru-RU" sz="4800" b="1" smtClean="0">
                <a:solidFill>
                  <a:schemeClr val="bg1"/>
                </a:solidFill>
                <a:latin typeface="GOST type A" panose="02010401010003040203" pitchFamily="2" charset="0"/>
                <a:ea typeface="Lobster"/>
                <a:cs typeface="Lobster"/>
                <a:sym typeface="Lobster"/>
              </a:rPr>
              <a:pPr algn="ctr"/>
              <a:t>9</a:t>
            </a:fld>
            <a:endParaRPr sz="4800" b="1" dirty="0">
              <a:solidFill>
                <a:schemeClr val="bg1"/>
              </a:solidFill>
              <a:latin typeface="GOST type A" panose="02010401010003040203" pitchFamily="2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6C7BB-2971-F30F-F048-2D0ABC154EC2}"/>
              </a:ext>
            </a:extLst>
          </p:cNvPr>
          <p:cNvSpPr txBox="1"/>
          <p:nvPr/>
        </p:nvSpPr>
        <p:spPr>
          <a:xfrm>
            <a:off x="3689349" y="0"/>
            <a:ext cx="8502651" cy="502766"/>
          </a:xfrm>
          <a:prstGeom prst="rect">
            <a:avLst/>
          </a:prstGeom>
          <a:solidFill>
            <a:srgbClr val="9D2040"/>
          </a:solidFill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GOST type A" panose="02010401010003040203" pitchFamily="2" charset="0"/>
              </a:rPr>
              <a:t>Сбор нагрузок. Постоянные нагрузки от собственного веса отделки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69254D-2B05-1747-E817-E843BA746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3" r="34541"/>
          <a:stretch>
            <a:fillRect/>
          </a:stretch>
        </p:blipFill>
        <p:spPr bwMode="auto">
          <a:xfrm>
            <a:off x="1690687" y="854385"/>
            <a:ext cx="4948936" cy="4034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CF139-C028-AECA-4DDD-98239A035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" r="32127"/>
          <a:stretch>
            <a:fillRect/>
          </a:stretch>
        </p:blipFill>
        <p:spPr bwMode="auto">
          <a:xfrm>
            <a:off x="7000177" y="912483"/>
            <a:ext cx="4948936" cy="3918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2DE18-AC93-CAC7-4A09-B0059E53E29A}"/>
              </a:ext>
            </a:extLst>
          </p:cNvPr>
          <p:cNvSpPr txBox="1"/>
          <p:nvPr/>
        </p:nvSpPr>
        <p:spPr>
          <a:xfrm>
            <a:off x="7000177" y="4888591"/>
            <a:ext cx="504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 от веса напольного покрытия 2-го этажа, кН/м</a:t>
            </a:r>
            <a:r>
              <a:rPr lang="ru-RU" sz="1800" baseline="300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GOST type A" panose="020104010100030402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13F68-6807-94E2-5AEF-FC255B35FF7C}"/>
              </a:ext>
            </a:extLst>
          </p:cNvPr>
          <p:cNvSpPr txBox="1"/>
          <p:nvPr/>
        </p:nvSpPr>
        <p:spPr>
          <a:xfrm>
            <a:off x="1690687" y="4888591"/>
            <a:ext cx="504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 от веса напольного покрытия </a:t>
            </a:r>
            <a:r>
              <a:rPr lang="ru-RU" dirty="0"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 этажа, кН/м</a:t>
            </a:r>
            <a:r>
              <a:rPr lang="ru-RU" sz="1800" baseline="30000" dirty="0">
                <a:effectLst/>
                <a:latin typeface="GOST type A" panose="020104010100030402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GOST type A" panose="0201040101000304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00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2549</Words>
  <Application>Microsoft Office PowerPoint</Application>
  <PresentationFormat>Широкоэкранный</PresentationFormat>
  <Paragraphs>470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GOST type A</vt:lpstr>
      <vt:lpstr>GOST type 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lucifer1300@mail.ru</dc:creator>
  <cp:lastModifiedBy>Мария Хайзик</cp:lastModifiedBy>
  <cp:revision>148</cp:revision>
  <dcterms:created xsi:type="dcterms:W3CDTF">2023-10-11T02:03:22Z</dcterms:created>
  <dcterms:modified xsi:type="dcterms:W3CDTF">2026-05-29T11:42:14Z</dcterms:modified>
</cp:coreProperties>
</file>