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7" r:id="rId4"/>
    <p:sldId id="338" r:id="rId5"/>
    <p:sldId id="335" r:id="rId6"/>
    <p:sldId id="370" r:id="rId7"/>
    <p:sldId id="334" r:id="rId8"/>
    <p:sldId id="332" r:id="rId9"/>
    <p:sldId id="339" r:id="rId10"/>
    <p:sldId id="340" r:id="rId11"/>
    <p:sldId id="371" r:id="rId12"/>
    <p:sldId id="258" r:id="rId13"/>
    <p:sldId id="327" r:id="rId14"/>
    <p:sldId id="260" r:id="rId15"/>
    <p:sldId id="25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3" r:id="rId28"/>
    <p:sldId id="274" r:id="rId29"/>
    <p:sldId id="275" r:id="rId30"/>
    <p:sldId id="276" r:id="rId31"/>
    <p:sldId id="277" r:id="rId32"/>
    <p:sldId id="278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89" r:id="rId51"/>
    <p:sldId id="298" r:id="rId52"/>
    <p:sldId id="299" r:id="rId53"/>
    <p:sldId id="300" r:id="rId54"/>
    <p:sldId id="301" r:id="rId55"/>
    <p:sldId id="302" r:id="rId56"/>
    <p:sldId id="303" r:id="rId57"/>
    <p:sldId id="319" r:id="rId58"/>
    <p:sldId id="320" r:id="rId59"/>
    <p:sldId id="321" r:id="rId60"/>
    <p:sldId id="322" r:id="rId61"/>
    <p:sldId id="323" r:id="rId62"/>
    <p:sldId id="324" r:id="rId63"/>
    <p:sldId id="333" r:id="rId64"/>
    <p:sldId id="362" r:id="rId65"/>
    <p:sldId id="363" r:id="rId66"/>
    <p:sldId id="365" r:id="rId67"/>
    <p:sldId id="366" r:id="rId68"/>
    <p:sldId id="367" r:id="rId69"/>
    <p:sldId id="368" r:id="rId70"/>
    <p:sldId id="369" r:id="rId71"/>
    <p:sldId id="325" r:id="rId72"/>
    <p:sldId id="328" r:id="rId73"/>
    <p:sldId id="33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13" r:id="rId82"/>
    <p:sldId id="304" r:id="rId83"/>
    <p:sldId id="279" r:id="rId84"/>
    <p:sldId id="306" r:id="rId85"/>
    <p:sldId id="307" r:id="rId86"/>
    <p:sldId id="308" r:id="rId87"/>
    <p:sldId id="309" r:id="rId88"/>
    <p:sldId id="310" r:id="rId89"/>
    <p:sldId id="311" r:id="rId90"/>
    <p:sldId id="314" r:id="rId91"/>
    <p:sldId id="315" r:id="rId92"/>
    <p:sldId id="316" r:id="rId93"/>
    <p:sldId id="318" r:id="rId94"/>
    <p:sldId id="312" r:id="rId95"/>
    <p:sldId id="341" r:id="rId96"/>
    <p:sldId id="342" r:id="rId97"/>
    <p:sldId id="343" r:id="rId98"/>
    <p:sldId id="344" r:id="rId99"/>
    <p:sldId id="345" r:id="rId100"/>
    <p:sldId id="348" r:id="rId101"/>
    <p:sldId id="349" r:id="rId102"/>
    <p:sldId id="350" r:id="rId103"/>
    <p:sldId id="353" r:id="rId104"/>
    <p:sldId id="354" r:id="rId105"/>
    <p:sldId id="356" r:id="rId106"/>
    <p:sldId id="357" r:id="rId107"/>
    <p:sldId id="358" r:id="rId108"/>
    <p:sldId id="347" r:id="rId10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renda-ofisa.ru/bz/24/38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arenda-ofisa.ru/bz/24/38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renda-ofisa.ru/bz/24/38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arenda-ofisa.ru/bz/24/38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enda-ofisa.ru/bz/24/380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renda-ofisa.ru/bz/24/379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renda-ofisa.ru/bz/24/378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renda-ofisa.ru/bz/24/377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renda-ofisa.ru/bz/24/376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renda-ofisa.ru/bz/24/375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renda-ofisa.ru/bz/24/37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arenda-ofisa.ru/bz/24/374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renda-ofisa.ru/bz/24/37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arenda-ofisa.ru/bz/24/37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renda-ofisa.ru/bz/24/370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renda-ofisa.ru/bz/24/369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www.arenda-ofisa.ru/bz/24/367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arenda-ofisa.ru/bz/24/36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arenda-ofisa.ru/bz/24/365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arenda-ofisa.ru/bz/24/261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arenda-ofisa.ru/bz/24/259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arenda-ofisa.ru/bz/24/26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www.arenda-ofisa.ru/bz/24/264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arenda-ofisa.ru/bz/24/266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arenda-ofisa.ru/bz/24/268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arenda-ofisa.ru/bz/24/269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arenda-ofisa.ru/bz/24/270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renda-ofisa.ru/bz/24/272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arenda-ofisa.ru/bz/24/27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://www.arenda-ofisa.ru/bz/24/354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arenda-ofisa.ru/bz/24/277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arenda-ofisa.ru/bz/24/278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arenda-ofisa.ru/bz/24/280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arenda-ofisa.ru/bz/24/282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renda-ofisa.ru/bz/24/283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arenda-ofisa.ru/bz/24/284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arenda-ofisa.ru/bz/24/288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hyperlink" Target="http://www.arenda-ofisa.ru/bz/24/289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arenda-ofisa.ru/bz/24/292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arenda-ofisa.ru/bz/24/300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arenda-ofisa.ru/bz/24/301/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arenda-ofisa.ru/bz/24/305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arenda-ofisa.ru/bz/24/310/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arenda-ofisa.ru/bz/24/320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arenda-ofisa.ru/bz/24/336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arenda-ofisa.ru/bz/24/339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arenda-ofisa.ru/bz/24/341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arenda-ofisa.ru/bz/24/342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arenda-ofisa.ru/bz/24/343/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arenda-ofisa.ru/bz/24/344/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arenda-ofisa.ru/bz/24/345/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arenda-ofisa.ru/bz/24/346/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arenda-ofisa.ru/bz/24/350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://www.archi.ru/files/img/news/large650/11868.jpg" TargetMode="External"/><Relationship Id="rId7" Type="http://schemas.openxmlformats.org/officeDocument/2006/relationships/hyperlink" Target="http://www.archi.ru/files/img/news/large650/11865.jpg" TargetMode="External"/><Relationship Id="rId12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hyperlink" Target="http://www.archi.ru/files/img/news/large650/11863.jpg" TargetMode="External"/><Relationship Id="rId5" Type="http://schemas.openxmlformats.org/officeDocument/2006/relationships/hyperlink" Target="http://www.archi.ru/files/img/news/large650/11866.jpg" TargetMode="External"/><Relationship Id="rId10" Type="http://schemas.openxmlformats.org/officeDocument/2006/relationships/image" Target="../media/image79.jpeg"/><Relationship Id="rId4" Type="http://schemas.openxmlformats.org/officeDocument/2006/relationships/image" Target="../media/image76.jpeg"/><Relationship Id="rId9" Type="http://schemas.openxmlformats.org/officeDocument/2006/relationships/hyperlink" Target="http://www.archi.ru/files/img/news/large650/11864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archi.ru/files/img/news/large650/1186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hyperlink" Target="http://www.archi.ru/files/img/news/large650/11872.jpg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hyperlink" Target="http://www.arenda-ofisa.ru/bz/24/273/" TargetMode="Externa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hyperlink" Target="http://www.arenda-ofisa.ru/bz/24/262/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93240"/>
            <a:ext cx="9144000" cy="1470025"/>
          </a:xfrm>
        </p:spPr>
        <p:txBody>
          <a:bodyPr/>
          <a:lstStyle/>
          <a:p>
            <a:r>
              <a:rPr lang="ru-RU" dirty="0" smtClean="0"/>
              <a:t>Бизнес-центр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772" y="3248"/>
            <a:ext cx="8676456" cy="92869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Презентация </a:t>
            </a:r>
            <a:r>
              <a:rPr lang="ru-RU" sz="1600" dirty="0" smtClean="0">
                <a:solidFill>
                  <a:schemeClr val="tx1"/>
                </a:solidFill>
              </a:rPr>
              <a:t>для </a:t>
            </a:r>
            <a:r>
              <a:rPr lang="ru-RU" sz="1600" dirty="0">
                <a:solidFill>
                  <a:schemeClr val="tx1"/>
                </a:solidFill>
              </a:rPr>
              <a:t>студентов 4 </a:t>
            </a:r>
            <a:r>
              <a:rPr lang="ru-RU" sz="1600" dirty="0" smtClean="0">
                <a:solidFill>
                  <a:schemeClr val="tx1"/>
                </a:solidFill>
              </a:rPr>
              <a:t>курса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направления </a:t>
            </a:r>
            <a:r>
              <a:rPr lang="ru-RU" sz="1600" dirty="0">
                <a:solidFill>
                  <a:schemeClr val="tx1"/>
                </a:solidFill>
              </a:rPr>
              <a:t>«Дизайн архитектурной среды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 рамках дисциплины «</a:t>
            </a:r>
            <a:r>
              <a:rPr lang="ru-RU" sz="1600" dirty="0" smtClean="0">
                <a:solidFill>
                  <a:schemeClr val="tx1"/>
                </a:solidFill>
              </a:rPr>
              <a:t>Архитектурно-дизайнерское </a:t>
            </a:r>
            <a:r>
              <a:rPr lang="ru-RU" sz="1600" dirty="0" smtClean="0">
                <a:solidFill>
                  <a:schemeClr val="tx1"/>
                </a:solidFill>
              </a:rPr>
              <a:t>проектирование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163254" y="6256872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/>
              <a:t>Составитель </a:t>
            </a:r>
            <a:r>
              <a:rPr lang="ru-RU" dirty="0" smtClean="0"/>
              <a:t>доцент каф. «ДАС» Галкина </a:t>
            </a:r>
            <a:r>
              <a:rPr lang="ru-RU" dirty="0" smtClean="0"/>
              <a:t>Е.Г.</a:t>
            </a:r>
            <a:endParaRPr lang="ru-RU" dirty="0"/>
          </a:p>
        </p:txBody>
      </p:sp>
      <p:pic>
        <p:nvPicPr>
          <p:cNvPr id="5" name="Рисунок 4" descr="http://www.arenda-ofisa.ru/bitrix/templates/main/images/banner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3265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ОБЩЕСТВЕННОЕ </a:t>
            </a:r>
            <a:r>
              <a:rPr lang="ru-RU" sz="2000" dirty="0"/>
              <a:t>ЗДАНИЕ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9292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Требования предъявляемые к месторасположения проектируемых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бизнес-центров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Непосредственная близость от центральной части города;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Сосредоточение ведущих банковских и финансовых учреждений;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Развитая инфраструктура;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Участок магистрали, где располагается бизнес-центр, является торговым коридором городского значения, с высоким уровнем концентрации торговых операторов регионального и международного уровня;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Высокая плотность транспортных потоков;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Оптимальная временная и транспортная доступность всех районов города;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Удобный подъезд;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Соответствие международным стандартам качества и сочетание в себе всех самых ведущих строительных и технологических инженерных решений, передового оборудования.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main_img" descr="http://afy.ru/files/picture/b/4/4e4aa2e92f13e210d6cb0ef2d97383f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876"/>
            <a:ext cx="35718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ain_img" descr="http://afy.ru/files/picture/b/1/1f543a950e59e35f3ab209677b6c5da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571868" cy="32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:\МАМИНА  ПАПКА\cnel\КР лекции\4 курс\Бизнес центры\Бизнес центр\plaza-interi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16149"/>
            <a:ext cx="8501090" cy="5313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:\МАМИНА  ПАПКА\cnel\КР лекции\4 курс\Бизнес центры\Бизнес центр\moskovskiizonaotdih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95350"/>
            <a:ext cx="60960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D:\МАМИНА  ПАПКА\cnel\КР лекции\4 курс\Бизнес центры\Бизнес центр\moskovskiizona_otdiha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:\МАМИНА  ПАПКА\cnel\КР лекции\4 курс\Бизнес центры\Бизнес центр\ha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52"/>
            <a:ext cx="828677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:\МАМИНА  ПАПКА\cnel\КР лекции\4 курс\Бизнес центры\Бизнес центр\Felix_city_parking_14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D:\МАМИНА  ПАПКА\cnel\КР лекции\4 курс\Бизнес центры\Бизнес центр\bc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072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МАМИНА  ПАПКА\cnel\КР лекции\4 курс\Бизнес центры\Бизнес центр\bi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2583"/>
            <a:ext cx="7643834" cy="5812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D:\МАМИНА  ПАПКА\cnel\КР лекции\4 курс\Бизнес центры\Бизнес центр\b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34830" cy="6858000"/>
          </a:xfrm>
          <a:prstGeom prst="rect">
            <a:avLst/>
          </a:prstGeom>
          <a:noFill/>
        </p:spPr>
      </p:pic>
      <p:pic>
        <p:nvPicPr>
          <p:cNvPr id="4" name="Picture 2" descr="D:\МАМИНА  ПАПКА\cnel\КР лекции\4 курс\Бизнес центры\Бизнес центр\b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6273" y="3714753"/>
            <a:ext cx="4077727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D:\МАМИНА  ПАПКА\cnel\КР лекции\4 курс\Бизнес центры\Бизнес центр\shtenler_bisness_cen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271947" cy="6858001"/>
          </a:xfrm>
          <a:prstGeom prst="rect">
            <a:avLst/>
          </a:prstGeom>
          <a:noFill/>
        </p:spPr>
      </p:pic>
      <p:pic>
        <p:nvPicPr>
          <p:cNvPr id="4" name="Picture 2" descr="D:\МАМИНА  ПАПКА\cnel\КР лекции\4 курс\Бизнес центры\Бизнес центр\hal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5857884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Объекты инфраструктуры бизнес-центра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Офисные помещения (17-50 кв.м.)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Гостиница (10-20 номеров разных категорий)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Конференц-зал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Помещения операторского интернет обслуживания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Торговые помещения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Ресторан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Рекреационная зона БЦ с компетентным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ресепшеном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лофтом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Охраняемая наземная и подземная парковка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643314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 проекта:</a:t>
            </a:r>
          </a:p>
          <a:p>
            <a:pPr indent="541338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Фасады (1:100, 1:50,1:75)</a:t>
            </a:r>
          </a:p>
          <a:p>
            <a:pPr indent="541338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Планы</a:t>
            </a:r>
          </a:p>
          <a:p>
            <a:pPr indent="541338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Разрез</a:t>
            </a:r>
          </a:p>
          <a:p>
            <a:pPr indent="541338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Объемное изображение (перспектива, аксонометрия)</a:t>
            </a:r>
          </a:p>
          <a:p>
            <a:pPr indent="541338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Генплан с благоустройством</a:t>
            </a:r>
          </a:p>
          <a:p>
            <a:pPr indent="541338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Ситуационный план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357166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Магистраль Плаза бизнес-центр,</a:t>
            </a:r>
          </a:p>
          <a:p>
            <a:pPr algn="ctr"/>
            <a:r>
              <a:rPr lang="ru-RU" b="1" dirty="0" smtClean="0"/>
              <a:t> </a:t>
            </a:r>
            <a:r>
              <a:rPr lang="ru-RU" dirty="0" smtClean="0"/>
              <a:t>51 434 кв. 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857892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Мейерхольд бизнес-центр,</a:t>
            </a:r>
          </a:p>
          <a:p>
            <a:pPr algn="ctr"/>
            <a:r>
              <a:rPr lang="ru-RU" b="1" dirty="0" smtClean="0"/>
              <a:t> </a:t>
            </a:r>
            <a:r>
              <a:rPr lang="ru-RU" dirty="0" smtClean="0"/>
              <a:t>8 900 кв. м</a:t>
            </a:r>
            <a:endParaRPr lang="ru-RU" dirty="0"/>
          </a:p>
        </p:txBody>
      </p:sp>
      <p:pic>
        <p:nvPicPr>
          <p:cNvPr id="5" name="Рисунок 4" descr="Мейерхольд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52863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агистраль Плаза бизнес-центр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1494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Лена\Мои документы\Мои рисунки\TO88Uj9Zw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0"/>
            <a:ext cx="857252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Лена\Мои документы\Мои рисунки\kK7BsDmKR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27146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643446"/>
            <a:ext cx="5929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Административное здание на Большой Ордынке. Здание оборудовано всеми необходимыми инженерно-техническими системами в соответствии с классом "А". Имеются охраняемые наземная на 27 м.м. и подземная на 17 м.м. парковки.</a:t>
            </a:r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яковская Плаза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514350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3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Маяковская Плаза бизнес-центр </a:t>
            </a:r>
          </a:p>
          <a:p>
            <a:pPr algn="ctr"/>
            <a:r>
              <a:rPr lang="ru-RU" dirty="0" smtClean="0"/>
              <a:t>деловой комплекс 14 000 кв. м</a:t>
            </a:r>
            <a:endParaRPr lang="ru-RU" dirty="0"/>
          </a:p>
        </p:txBody>
      </p:sp>
      <p:pic>
        <p:nvPicPr>
          <p:cNvPr id="4" name="Рисунок 3" descr="Новосущевский бизнес-центр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3929066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Новосущевский</a:t>
            </a:r>
            <a:r>
              <a:rPr lang="ru-RU" dirty="0" smtClean="0"/>
              <a:t> бизнес-центр </a:t>
            </a:r>
          </a:p>
          <a:p>
            <a:pPr algn="ctr"/>
            <a:r>
              <a:rPr lang="ru-RU" dirty="0" smtClean="0"/>
              <a:t>двадцатиэтажный комплекс 40 000 кв. 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Нордстар</a:t>
            </a:r>
            <a:r>
              <a:rPr lang="ru-RU" b="1" dirty="0" smtClean="0"/>
              <a:t> Тауэр (</a:t>
            </a:r>
            <a:r>
              <a:rPr lang="ru-RU" b="1" dirty="0" err="1" smtClean="0"/>
              <a:t>Nordstar</a:t>
            </a:r>
            <a:r>
              <a:rPr lang="ru-RU" b="1" dirty="0" smtClean="0"/>
              <a:t> </a:t>
            </a:r>
            <a:r>
              <a:rPr lang="ru-RU" b="1" dirty="0" err="1" smtClean="0"/>
              <a:t>Tower</a:t>
            </a:r>
            <a:r>
              <a:rPr lang="ru-RU" b="1" dirty="0" smtClean="0"/>
              <a:t>) бизнес-центр, </a:t>
            </a:r>
            <a:r>
              <a:rPr lang="ru-RU" dirty="0" smtClean="0"/>
              <a:t>135 535 кв. м</a:t>
            </a:r>
          </a:p>
          <a:p>
            <a:endParaRPr lang="ru-RU" dirty="0"/>
          </a:p>
        </p:txBody>
      </p:sp>
      <p:pic>
        <p:nvPicPr>
          <p:cNvPr id="3" name="Рисунок 2" descr="Нордстар Тауэр (Nordstar Tower) бизнес-центр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ев Ковчег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150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Ноев Ковчег бизнес-центр, </a:t>
            </a:r>
            <a:r>
              <a:rPr lang="ru-RU" dirty="0" smtClean="0"/>
              <a:t>11 207 кв. м расположен в самом центре столицы. Деловой комплекс обладает удобной транспортной доступностью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Океан Плаза бизнес-центр</a:t>
            </a:r>
            <a:r>
              <a:rPr lang="ru-RU" dirty="0" smtClean="0"/>
              <a:t>, 6 320 кв. м. </a:t>
            </a:r>
          </a:p>
          <a:p>
            <a:pPr algn="ctr"/>
            <a:r>
              <a:rPr lang="ru-RU" dirty="0" smtClean="0"/>
              <a:t>Архитектура делового комплекса выполнена в современном стиле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Океан Плаза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импик Плаза (Olympic Plaza)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57150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21429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Олимпик</a:t>
            </a:r>
            <a:r>
              <a:rPr lang="ru-RU" dirty="0" smtClean="0"/>
              <a:t> Плаза (</a:t>
            </a:r>
            <a:r>
              <a:rPr lang="ru-RU" dirty="0" err="1" smtClean="0"/>
              <a:t>Olympic</a:t>
            </a:r>
            <a:r>
              <a:rPr lang="ru-RU" dirty="0" smtClean="0"/>
              <a:t> </a:t>
            </a:r>
            <a:r>
              <a:rPr lang="ru-RU" dirty="0" err="1" smtClean="0"/>
              <a:t>Plaza</a:t>
            </a:r>
            <a:r>
              <a:rPr lang="ru-RU" dirty="0" smtClean="0"/>
              <a:t>) бизнес-центр, 12 000 кв. м.</a:t>
            </a:r>
          </a:p>
          <a:p>
            <a:pPr algn="ctr"/>
            <a:r>
              <a:rPr lang="ru-RU" dirty="0" smtClean="0"/>
              <a:t> Семиэтажный многофункциональный комплекс, обладает удобной транспортной доступностью и развитой инфраструктурой, на первом этаже гостей встречает собственная служба рецепции.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357166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Панорама бизнес-центр</a:t>
            </a:r>
            <a:r>
              <a:rPr lang="ru-RU" dirty="0" smtClean="0"/>
              <a:t>, 20 000 кв. м, Бизнес-центр обладает развитой инфраструктурой, которая включает кафе, столовую, банкомат, киоск свежей печатной продукции и т.д.</a:t>
            </a:r>
          </a:p>
          <a:p>
            <a:endParaRPr lang="ru-RU" dirty="0"/>
          </a:p>
        </p:txBody>
      </p:sp>
      <p:pic>
        <p:nvPicPr>
          <p:cNvPr id="3" name="Рисунок 2" descr="Панорама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Причины создания многофункциональных общественных зданий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62151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Целесообразность объединения зданий обслуживания в единый общественный центр с общим композиционно-планировочным решением;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состав центра входят различные по функции здания: торговые, зрелищные, спортивные, административные, кредитно-финансовые, предприятия общественного питания;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Активное развитие многофункциональных жилых комплексов;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Появление новых типологически многофункциональных зданий бюро и деловых центров,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Изменение функции и типологии здания на протяжении его существования.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main_img" descr="http://afy.ru/files/picture/b/6/6501c7fcc42fd4abc8abba3bce09a8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2307443" cy="234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Старопетровский</a:t>
            </a:r>
            <a:r>
              <a:rPr lang="ru-RU" b="1" dirty="0" smtClean="0"/>
              <a:t> бизнес-центр,</a:t>
            </a:r>
            <a:r>
              <a:rPr lang="ru-RU" dirty="0" smtClean="0"/>
              <a:t> 14 500 кв. м. Деловой комплекс был введен в эксплуатацию в 2007 году. Бизнес-центр обладает высококачественными инженерными системами и богатой входной группой. На первом этаже расположен ресепшен. На территории делового комплекса оборудована автостоянка.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Рисунок 2" descr="Старопетровский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357166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Сокол Центр бизнес-центр, </a:t>
            </a:r>
            <a:r>
              <a:rPr lang="ru-RU" dirty="0" smtClean="0"/>
              <a:t>6 431 кв. м.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4572008"/>
            <a:ext cx="407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Садовая плаза бизнес-центр, </a:t>
            </a:r>
            <a:r>
              <a:rPr lang="ru-RU" dirty="0" smtClean="0"/>
              <a:t>16 250 кв. м. Архитектура бизнес-центра выполнена в современном стиле, вечером здание эффектно выглядит  благодаря современным системам внешнего освещения.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 descr="Садовая плаза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14554"/>
            <a:ext cx="500062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окол Центр бизнес-центр 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487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меновский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578644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57884" y="357166"/>
            <a:ext cx="328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Садовая галерея бизнес-центр, </a:t>
            </a:r>
            <a:r>
              <a:rPr lang="ru-RU" dirty="0" smtClean="0"/>
              <a:t>11 843 кв. м.</a:t>
            </a:r>
          </a:p>
          <a:p>
            <a:endParaRPr lang="ru-RU" b="1" dirty="0"/>
          </a:p>
        </p:txBody>
      </p:sp>
      <p:pic>
        <p:nvPicPr>
          <p:cNvPr id="5" name="Рисунок 4" descr="Садовая галерея бизнес-центр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85788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Семеновский бизнес-центр,</a:t>
            </a:r>
            <a:r>
              <a:rPr lang="ru-RU" dirty="0" smtClean="0"/>
              <a:t> 24 000 кв. м. Здание было реконструировано в 2003 году. 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3" y="785794"/>
            <a:ext cx="4286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Покровский двор бизнес-центр, </a:t>
            </a:r>
          </a:p>
          <a:p>
            <a:pPr algn="ctr"/>
            <a:r>
              <a:rPr lang="ru-RU" dirty="0" smtClean="0"/>
              <a:t>5 805 кв. м. Бизнес-центр обладает развитой инфраструктурой.</a:t>
            </a:r>
            <a:endParaRPr lang="ru-RU" b="1" dirty="0"/>
          </a:p>
        </p:txBody>
      </p:sp>
      <p:pic>
        <p:nvPicPr>
          <p:cNvPr id="3" name="Рисунок 2" descr="Покровский двор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57760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Рябиновая Плаза (</a:t>
            </a:r>
            <a:r>
              <a:rPr lang="ru-RU" b="1" dirty="0" err="1" smtClean="0"/>
              <a:t>West</a:t>
            </a:r>
            <a:r>
              <a:rPr lang="ru-RU" b="1" dirty="0" smtClean="0"/>
              <a:t> </a:t>
            </a:r>
            <a:r>
              <a:rPr lang="ru-RU" b="1" dirty="0" err="1" smtClean="0"/>
              <a:t>Plaza</a:t>
            </a:r>
            <a:r>
              <a:rPr lang="ru-RU" b="1" dirty="0" smtClean="0"/>
              <a:t>) бизнес-центр,</a:t>
            </a:r>
            <a:r>
              <a:rPr lang="ru-RU" dirty="0" smtClean="0"/>
              <a:t> 44 119 кв. м. Комплекс расположен на первой линии домов, состоит из трех отдельных корпусов.</a:t>
            </a:r>
            <a:endParaRPr lang="ru-RU" b="1" dirty="0"/>
          </a:p>
        </p:txBody>
      </p:sp>
      <p:pic>
        <p:nvPicPr>
          <p:cNvPr id="3" name="Рисунок 2" descr="Рябиновая Плаза (West Plaza)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485775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571480"/>
            <a:ext cx="3640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Романов двор бизнес-центр, </a:t>
            </a:r>
          </a:p>
          <a:p>
            <a:pPr algn="ctr"/>
            <a:r>
              <a:rPr lang="ru-RU" dirty="0" smtClean="0"/>
              <a:t>35 000 кв. м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Рисунок 4" descr="Романов двор бизнес-центр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35781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5789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Смольный бизнес-центр,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25 000 кв. м</a:t>
            </a:r>
            <a:endParaRPr lang="ru-RU" b="1" dirty="0"/>
          </a:p>
        </p:txBody>
      </p:sp>
      <p:pic>
        <p:nvPicPr>
          <p:cNvPr id="3" name="Рисунок 2" descr="Смольный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254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емьер Плаза бизнес-центр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643182"/>
            <a:ext cx="528638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214422"/>
            <a:ext cx="507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Премьер Плаза бизнес-центр,</a:t>
            </a:r>
            <a:r>
              <a:rPr lang="ru-RU" dirty="0" smtClean="0"/>
              <a:t> 20 000 кв. м. Семиэтажный деловой комплекс обладает удобной транспортной доступностью и развитой инфраструктурой.  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214290"/>
            <a:ext cx="373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Бородино Плаза,</a:t>
            </a:r>
            <a:r>
              <a:rPr lang="ru-RU" dirty="0" smtClean="0"/>
              <a:t> 34 500 кв. м</a:t>
            </a:r>
            <a:endParaRPr lang="ru-RU" b="1" dirty="0"/>
          </a:p>
        </p:txBody>
      </p:sp>
      <p:pic>
        <p:nvPicPr>
          <p:cNvPr id="4" name="Рисунок 3" descr="Бизнес-центр Венский дом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знес-центр Бородино Плаза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0062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35769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Венский дом,</a:t>
            </a:r>
            <a:r>
              <a:rPr lang="ru-RU" dirty="0" smtClean="0"/>
              <a:t> 9 641 кв. м. Пятиэтажное здание  класса «А» было построено в 1998 году. Здание бизнес центра Венский дом оборудовано всеми необходимыми современными инженерно-техническими устройствами.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Дукат Плейс 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96" y="571480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Дукат </a:t>
            </a:r>
            <a:r>
              <a:rPr lang="ru-RU" b="1" dirty="0" err="1" smtClean="0"/>
              <a:t>Плейс</a:t>
            </a:r>
            <a:r>
              <a:rPr lang="ru-RU" b="1" dirty="0" smtClean="0"/>
              <a:t> 2,</a:t>
            </a:r>
            <a:r>
              <a:rPr lang="ru-RU" dirty="0" smtClean="0"/>
              <a:t> 16 500 кв. м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Рисунок 4" descr="Бизнес-центр Метрополис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571744"/>
            <a:ext cx="514350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929198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</a:t>
            </a:r>
            <a:r>
              <a:rPr lang="ru-RU" b="1" dirty="0" err="1" smtClean="0"/>
              <a:t>Метрополис</a:t>
            </a:r>
            <a:r>
              <a:rPr lang="ru-RU" b="1" dirty="0" smtClean="0"/>
              <a:t>,</a:t>
            </a:r>
            <a:r>
              <a:rPr lang="ru-RU" dirty="0" smtClean="0"/>
              <a:t> 350 000 кв. м. В наличии офисные помещения различной планировки и разной площадью.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142852"/>
            <a:ext cx="346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Бц</a:t>
            </a:r>
            <a:r>
              <a:rPr lang="ru-RU" b="1" dirty="0" smtClean="0"/>
              <a:t> </a:t>
            </a:r>
            <a:r>
              <a:rPr lang="ru-RU" b="1" dirty="0" err="1" smtClean="0"/>
              <a:t>Pollars</a:t>
            </a:r>
            <a:r>
              <a:rPr lang="ru-RU" b="1" dirty="0" smtClean="0"/>
              <a:t> (</a:t>
            </a:r>
            <a:r>
              <a:rPr lang="ru-RU" b="1" dirty="0" err="1" smtClean="0"/>
              <a:t>Полларс</a:t>
            </a:r>
            <a:r>
              <a:rPr lang="ru-RU" b="1" dirty="0" smtClean="0"/>
              <a:t>),</a:t>
            </a:r>
            <a:r>
              <a:rPr lang="ru-RU" dirty="0" smtClean="0"/>
              <a:t> 55 000 кв. м</a:t>
            </a:r>
            <a:endParaRPr lang="ru-RU" b="1" dirty="0"/>
          </a:p>
        </p:txBody>
      </p:sp>
      <p:pic>
        <p:nvPicPr>
          <p:cNvPr id="3" name="Рисунок 2" descr="Бц Pollars (Полларс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Ц Северное сияние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57818" y="357166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БЦ Северное сияние,</a:t>
            </a:r>
            <a:r>
              <a:rPr lang="ru-RU" dirty="0" smtClean="0"/>
              <a:t> 39 000 кв. м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90011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Методологический подход в проектировании многофункциональных комплексов: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1.Помещения различного назначения, входящие в состав такого комплекса, проектируются по нормам, принятым для каждого конкретного типа общественного здания;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2. Функциональные процессы в них должны происходить независимо друг от друга, в то же время единое объемно-планировочное решение должно обеспечить удобные взаимосвязи и беспрепятственную возможность совместного функционирования;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3. В отличие от специфических помещений общие и вспомогательные помещения для различных элементов многофункционального комплекса могут быть объединены;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4. Объемно-планировочное решение комплекса в целом должно отвечать действующим нормам для общественных зданий.</a:t>
            </a:r>
          </a:p>
          <a:p>
            <a:endParaRPr lang="ru-RU" dirty="0"/>
          </a:p>
        </p:txBody>
      </p:sp>
      <p:pic>
        <p:nvPicPr>
          <p:cNvPr id="3" name="main_img" descr="http://afy.ru/files/picture/b/3/3d0c3a6549d8cd736c18c7997bb094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09812"/>
            <a:ext cx="2312862" cy="22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ain_img" descr="http://afy.ru/files/picture/b/3/3bb4545118712a2de5a49c4350499ed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429132"/>
            <a:ext cx="2428892" cy="223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in_img" descr="http://afy.ru/files/picture/b/b/bf3619de2f14fff464797fcee019afb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455498"/>
            <a:ext cx="2259650" cy="21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Ц Серебряный город (Silver City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15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6578" y="714356"/>
            <a:ext cx="2357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БЦ Серебряный город (</a:t>
            </a:r>
            <a:r>
              <a:rPr lang="ru-RU" b="1" dirty="0" err="1" smtClean="0"/>
              <a:t>Silver</a:t>
            </a:r>
            <a:r>
              <a:rPr lang="ru-RU" b="1" dirty="0" smtClean="0"/>
              <a:t> </a:t>
            </a:r>
            <a:r>
              <a:rPr lang="ru-RU" b="1" dirty="0" err="1" smtClean="0"/>
              <a:t>City</a:t>
            </a:r>
            <a:r>
              <a:rPr lang="ru-RU" b="1" dirty="0" smtClean="0"/>
              <a:t>),</a:t>
            </a:r>
          </a:p>
          <a:p>
            <a:r>
              <a:rPr lang="ru-RU" dirty="0" smtClean="0"/>
              <a:t> 60 000 кв. м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Ц Туполев Плаз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642918"/>
            <a:ext cx="371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БЦ Туполев Плаза, </a:t>
            </a:r>
            <a:r>
              <a:rPr lang="ru-RU" dirty="0" smtClean="0"/>
              <a:t>5 000 кв.м. Офисный центр Туполев плаза – это несколько красивых многоэтажных и многофункциональных зданий оригинальной архитектуры, с видом на Москву-реку.   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Мамантов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Мамантов,</a:t>
            </a:r>
            <a:r>
              <a:rPr lang="ru-RU" dirty="0" smtClean="0"/>
              <a:t> 18 000 кв. м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парк Кожевники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390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Бизнес-парк Кожевники, </a:t>
            </a:r>
            <a:r>
              <a:rPr lang="ru-RU" dirty="0" smtClean="0"/>
              <a:t>48 000 кв. м</a:t>
            </a:r>
            <a:endParaRPr lang="ru-RU" b="1" dirty="0"/>
          </a:p>
        </p:txBody>
      </p:sp>
      <p:pic>
        <p:nvPicPr>
          <p:cNvPr id="4" name="Рисунок 3" descr="Эрмитаж Плаза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478631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4929198"/>
            <a:ext cx="4357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Эрмитаж Плаза,</a:t>
            </a:r>
            <a:r>
              <a:rPr lang="ru-RU" dirty="0" smtClean="0"/>
              <a:t> 38 000 кв. м. введен в эксплуатацию в 2008 году. Деловой комплекс обладает развитой инфраструктурой и выгодным месторасположением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Галерея,</a:t>
            </a:r>
            <a:r>
              <a:rPr lang="ru-RU" dirty="0" smtClean="0"/>
              <a:t> 5 244 кв. м. Бизнес-центр Галерея Актер расположен в Тверском районе Центрального округа Москвы. Расстояние до Кремля составляет 1 километр, до Садового кольцо 850 метров.   Здание было построено в 1996 году.  </a:t>
            </a:r>
            <a:endParaRPr lang="ru-RU" b="1" dirty="0"/>
          </a:p>
        </p:txBody>
      </p:sp>
      <p:pic>
        <p:nvPicPr>
          <p:cNvPr id="3" name="Рисунок 2" descr="Бизнес-центр Галерея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 центр Легион III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1142984"/>
            <a:ext cx="3143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 центр Легион III,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56 000 кв. м</a:t>
            </a:r>
            <a:r>
              <a:rPr lang="ru-RU" b="1" dirty="0" smtClean="0"/>
              <a:t> .</a:t>
            </a:r>
          </a:p>
          <a:p>
            <a:pPr algn="ctr"/>
            <a:r>
              <a:rPr lang="ru-RU" dirty="0" smtClean="0"/>
              <a:t>Бизнес-центр Легион III находится в районе </a:t>
            </a:r>
            <a:r>
              <a:rPr lang="ru-RU" dirty="0" err="1" smtClean="0"/>
              <a:t>Дорогомилово</a:t>
            </a:r>
            <a:r>
              <a:rPr lang="ru-RU" dirty="0" smtClean="0"/>
              <a:t>, рядом пролегают основные транспортные магистрали Кутузовский </a:t>
            </a:r>
            <a:r>
              <a:rPr lang="ru-RU" dirty="0" err="1" smtClean="0"/>
              <a:t>проспект,Третье</a:t>
            </a:r>
            <a:r>
              <a:rPr lang="ru-RU" dirty="0" smtClean="0"/>
              <a:t> транспортное кольцо и Садовое кольцо. Бизнес-центр Легион III относится классу «А» и своими архитектурными очертаниями имеет сходство с хрустальным кораблем. </a:t>
            </a: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Etmia II (Этмия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857232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Бизнес-центр </a:t>
            </a:r>
            <a:r>
              <a:rPr lang="ru-RU" dirty="0" err="1" smtClean="0"/>
              <a:t>Etmia</a:t>
            </a:r>
            <a:r>
              <a:rPr lang="ru-RU" dirty="0" smtClean="0"/>
              <a:t> II (</a:t>
            </a:r>
            <a:r>
              <a:rPr lang="ru-RU" dirty="0" err="1" smtClean="0"/>
              <a:t>Этмия</a:t>
            </a:r>
            <a:r>
              <a:rPr lang="ru-RU" dirty="0" smtClean="0"/>
              <a:t>), 8 874,3 кв. м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Новоспасский двор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714356"/>
            <a:ext cx="2643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Новоспасский двор,</a:t>
            </a:r>
            <a:r>
              <a:rPr lang="ru-RU" dirty="0" smtClean="0"/>
              <a:t> 100 000 кв. м. </a:t>
            </a:r>
          </a:p>
          <a:p>
            <a:pPr algn="ctr"/>
            <a:r>
              <a:rPr lang="ru-RU" dirty="0" smtClean="0"/>
              <a:t>Бизнес-центр был реконструирован в  2005 году. 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Соколиная гор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450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Бизнес-центр Соколиная гора,</a:t>
            </a:r>
            <a:r>
              <a:rPr lang="ru-RU" dirty="0" smtClean="0"/>
              <a:t> 34 650 кв. м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Мясницкая Плаз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9" y="285728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Мясницкая Плаза,</a:t>
            </a:r>
            <a:r>
              <a:rPr lang="ru-RU" dirty="0" smtClean="0"/>
              <a:t> 10 000 кв. м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6858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36195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Структура современного делового центра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бизнес-центра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имеет широкий спектр типологических черт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разнообразный набор функций, планировочных и композиционных схем. </a:t>
            </a:r>
          </a:p>
          <a:p>
            <a:pPr marL="180975" indent="361950"/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объясняется социокультурной динамикой деловых отношений, продиктовавшей сложную эволюцию здания на основе разнохарактерных исторических прототипов.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main_img" descr="http://afy.ru/files/picture/b/d/d2a041fd394ca5af4ba76e2cbfc4fe8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52"/>
            <a:ext cx="21492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21455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Хронология развития доминирующих типов деловых центров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187325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1.Деловые центры древности: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древнегреческие деловые центры – акрополь, агора (V-I века до н. э.);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древнеримские деловые центры – форум, базилика (I-V века н. э.).</a:t>
            </a:r>
          </a:p>
          <a:p>
            <a:pPr marL="176213" indent="187325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176213" indent="187325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2.Деловые центры средневековья (X-XV века):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кремль, детинец, средневековый замок;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рыночная площадь;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городская усадьба.</a:t>
            </a:r>
          </a:p>
          <a:p>
            <a:pPr marL="176213" lvl="0" indent="187325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176213" lvl="0" indent="187325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3.Деловые центры эпохи Возрождения (XVI-XVII века):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ратуша, ратушная площадь.</a:t>
            </a:r>
          </a:p>
          <a:p>
            <a:pPr marL="176213" lvl="0" indent="187325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176213" lvl="0" indent="187325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4.Российские здания государственного управления (конец XVII-XV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века):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присутственные места;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здания коллегий;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казенные палаты.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86388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</a:t>
            </a:r>
            <a:r>
              <a:rPr lang="ru-RU" b="1" dirty="0" err="1" smtClean="0"/>
              <a:t>Silver-Stone</a:t>
            </a:r>
            <a:r>
              <a:rPr lang="ru-RU" b="1" dirty="0" smtClean="0"/>
              <a:t> (</a:t>
            </a:r>
            <a:r>
              <a:rPr lang="ru-RU" b="1" dirty="0" err="1" smtClean="0"/>
              <a:t>Сильвер</a:t>
            </a:r>
            <a:r>
              <a:rPr lang="ru-RU" b="1" dirty="0" smtClean="0"/>
              <a:t> Стоун),</a:t>
            </a:r>
            <a:r>
              <a:rPr lang="ru-RU" dirty="0" smtClean="0"/>
              <a:t> 42 000 кв. м</a:t>
            </a:r>
            <a:endParaRPr lang="ru-RU" b="1" dirty="0"/>
          </a:p>
        </p:txBody>
      </p:sp>
      <p:pic>
        <p:nvPicPr>
          <p:cNvPr id="3" name="Рисунок 2" descr="Бизнес-центр Silver-Stone (Сильвер Стоун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54292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изнес-центр Н2О Плаза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1000108"/>
            <a:ext cx="450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Н2О Плаза.</a:t>
            </a:r>
            <a:r>
              <a:rPr lang="ru-RU" dirty="0" smtClean="0"/>
              <a:t> 10 698 кв. м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Усадьба-Центр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Усадьба-Центр,</a:t>
            </a:r>
            <a:r>
              <a:rPr lang="ru-RU" dirty="0" smtClean="0"/>
              <a:t> 34 500 кв.м.  построен в 1997 году.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Wave Tower (Волна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</a:t>
            </a:r>
            <a:r>
              <a:rPr lang="ru-RU" b="1" dirty="0" err="1" smtClean="0"/>
              <a:t>Wave</a:t>
            </a:r>
            <a:r>
              <a:rPr lang="ru-RU" b="1" dirty="0" smtClean="0"/>
              <a:t> </a:t>
            </a:r>
            <a:r>
              <a:rPr lang="ru-RU" b="1" dirty="0" err="1" smtClean="0"/>
              <a:t>Tower</a:t>
            </a:r>
            <a:r>
              <a:rPr lang="ru-RU" b="1" dirty="0" smtClean="0"/>
              <a:t> (Волна),</a:t>
            </a:r>
            <a:r>
              <a:rPr lang="ru-RU" dirty="0" smtClean="0"/>
              <a:t> 40 500 кв. м. </a:t>
            </a:r>
          </a:p>
          <a:p>
            <a:pPr algn="ctr"/>
            <a:r>
              <a:rPr lang="ru-RU" dirty="0" smtClean="0"/>
              <a:t>Построено в 2008 году, в </a:t>
            </a:r>
            <a:r>
              <a:rPr lang="ru-RU" dirty="0" err="1" smtClean="0"/>
              <a:t>бизнес-центре</a:t>
            </a:r>
            <a:r>
              <a:rPr lang="ru-RU" dirty="0" smtClean="0"/>
              <a:t> установлено самое современное инженерное оборудование и системы коммуникаций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Соколиный дворик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Соколиный дворик,</a:t>
            </a:r>
            <a:r>
              <a:rPr lang="ru-RU" dirty="0" smtClean="0"/>
              <a:t> 11 500 кв. м. Бизнес-парк был построен в 2001 году и включает в себя 12 </a:t>
            </a:r>
            <a:r>
              <a:rPr lang="ru-RU" dirty="0" err="1" smtClean="0"/>
              <a:t>разноэтажных</a:t>
            </a:r>
            <a:r>
              <a:rPr lang="ru-RU" dirty="0" smtClean="0"/>
              <a:t> корпусов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Paveletsky Tower ( Башня на Павелецкой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7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</a:t>
            </a:r>
            <a:r>
              <a:rPr lang="ru-RU" b="1" dirty="0" err="1" smtClean="0"/>
              <a:t>Paveletsky</a:t>
            </a:r>
            <a:r>
              <a:rPr lang="ru-RU" b="1" dirty="0" smtClean="0"/>
              <a:t> </a:t>
            </a:r>
            <a:r>
              <a:rPr lang="ru-RU" b="1" dirty="0" err="1" smtClean="0"/>
              <a:t>Tower</a:t>
            </a:r>
            <a:r>
              <a:rPr lang="ru-RU" b="1" dirty="0" smtClean="0"/>
              <a:t> ( Башня на Павелецкой),</a:t>
            </a:r>
            <a:r>
              <a:rPr lang="ru-RU" dirty="0" smtClean="0"/>
              <a:t> 60 000 кв. м. построен в 2003 году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Авилон Плаза (Avilon Plaza)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857232"/>
            <a:ext cx="278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</a:t>
            </a:r>
            <a:r>
              <a:rPr lang="ru-RU" b="1" dirty="0" err="1" smtClean="0"/>
              <a:t>Авилон</a:t>
            </a:r>
            <a:r>
              <a:rPr lang="ru-RU" b="1" dirty="0" smtClean="0"/>
              <a:t> Плаза (</a:t>
            </a:r>
            <a:r>
              <a:rPr lang="ru-RU" b="1" dirty="0" err="1" smtClean="0"/>
              <a:t>Avilon</a:t>
            </a:r>
            <a:r>
              <a:rPr lang="ru-RU" b="1" dirty="0" smtClean="0"/>
              <a:t> </a:t>
            </a:r>
            <a:r>
              <a:rPr lang="ru-RU" b="1" dirty="0" err="1" smtClean="0"/>
              <a:t>Plaza</a:t>
            </a:r>
            <a:r>
              <a:rPr lang="ru-RU" b="1" dirty="0" smtClean="0"/>
              <a:t>),</a:t>
            </a:r>
          </a:p>
          <a:p>
            <a:pPr algn="ctr"/>
            <a:r>
              <a:rPr lang="ru-RU" dirty="0" smtClean="0"/>
              <a:t> 35 000 кв.м </a:t>
            </a:r>
            <a:endParaRPr lang="ru-RU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Ян-Рон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857232"/>
            <a:ext cx="328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</a:t>
            </a:r>
            <a:r>
              <a:rPr lang="ru-RU" b="1" dirty="0" err="1" smtClean="0"/>
              <a:t>Ян-Рон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7 000 кв. м. построен в 1996 году 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Белая Площадь (White Square)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1500174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Белая Площадь (</a:t>
            </a:r>
            <a:r>
              <a:rPr lang="ru-RU" b="1" dirty="0" err="1" smtClean="0"/>
              <a:t>White</a:t>
            </a:r>
            <a:r>
              <a:rPr lang="ru-RU" b="1" dirty="0" smtClean="0"/>
              <a:t> </a:t>
            </a:r>
            <a:r>
              <a:rPr lang="ru-RU" b="1" dirty="0" err="1" smtClean="0"/>
              <a:t>Square</a:t>
            </a:r>
            <a:r>
              <a:rPr lang="ru-RU" b="1" dirty="0" smtClean="0"/>
              <a:t>),</a:t>
            </a:r>
            <a:r>
              <a:rPr lang="ru-RU" dirty="0" smtClean="0"/>
              <a:t> 110 753 кв. м</a:t>
            </a:r>
            <a:endParaRPr lang="ru-R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Капитал (Гостиный Двор)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Капитал (Гостиный Двор),</a:t>
            </a:r>
            <a:r>
              <a:rPr lang="ru-RU" dirty="0" smtClean="0"/>
              <a:t> 30 000 кв. м, находится в самом центре Москвы, входит в комплекс «Московский Гостиный двор».  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Башня на Набережной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357298"/>
            <a:ext cx="485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Башня на Набережной,</a:t>
            </a:r>
            <a:r>
              <a:rPr lang="ru-RU" dirty="0" smtClean="0"/>
              <a:t> 201 800 кв. м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214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428604"/>
            <a:ext cx="4357686" cy="6429396"/>
          </a:xfrm>
        </p:spPr>
        <p:txBody>
          <a:bodyPr>
            <a:normAutofit/>
          </a:bodyPr>
          <a:lstStyle/>
          <a:p>
            <a:pPr lvl="0" indent="20638">
              <a:buNone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endParaRPr lang="ru-RU" sz="5600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42852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187325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5.Деловые центры эпохи становления капитализма (XIX век):</a:t>
            </a:r>
          </a:p>
          <a:p>
            <a:pPr marL="176213" lvl="0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традиционного типа: банк, биржа, торговый дом, доходный дом;</a:t>
            </a:r>
          </a:p>
          <a:p>
            <a:pPr marL="176213" lvl="0" indent="18573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нетрадиционного типа: дом трудолюбия, приют;</a:t>
            </a:r>
          </a:p>
          <a:p>
            <a:pPr marL="176213" indent="18732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ярмарка.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6213" indent="187325" algn="just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176213" indent="187325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6.Деловые центры советского периода (1922-1991 годы):</a:t>
            </a:r>
          </a:p>
          <a:p>
            <a:pPr marL="90488" lvl="0" indent="2730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специализированное здание управления;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универсальное административно-хозяйственное здание; деловой центр крупного производственного объединения.</a:t>
            </a:r>
          </a:p>
          <a:p>
            <a:pPr indent="363538"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7.Современные деловые центры (конец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ХIХ-конец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XX века):</a:t>
            </a:r>
          </a:p>
          <a:p>
            <a:pPr lvl="0" indent="363538" algn="just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(город в городе) и здание-конгломерат (вертикальный город);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бюро, ателье, студия;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посольство, консульство;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загородная резиденция (прототип – средневековый замок);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штаб-квартира;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конгресс-отель,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конференц-отель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торговое представительство;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банк; биржа; школа бизнеса; ярмарка, выставка; бизнес-клуб;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 социальной (психологической) реабилитации;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машинный (дисплейный) зал;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терминал, многоцелевой узел на пересечении транспортных</a:t>
            </a:r>
          </a:p>
          <a:p>
            <a:pPr lvl="0" indent="363538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путей.</a:t>
            </a:r>
          </a:p>
          <a:p>
            <a:pPr indent="363538"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363538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8.Универсальное многофункциональное здание делового</a:t>
            </a:r>
          </a:p>
          <a:p>
            <a:pPr indent="363538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центра.</a:t>
            </a:r>
          </a:p>
          <a:p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en-US" sz="1400" i="1" dirty="0" smtClean="0"/>
              <a:t>+</a:t>
            </a:r>
            <a:endParaRPr lang="ru-RU" sz="1400" dirty="0"/>
          </a:p>
        </p:txBody>
      </p:sp>
      <p:pic>
        <p:nvPicPr>
          <p:cNvPr id="5" name="main_img" descr="http://afy.ru/files/picture/b/1/13253c772febbaa86da8e71860713c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77020"/>
            <a:ext cx="2482572" cy="23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Империя Тауэр (Imperia Tower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57681" y="785794"/>
            <a:ext cx="4586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Империя Тауэр (</a:t>
            </a:r>
            <a:r>
              <a:rPr lang="ru-RU" b="1" dirty="0" err="1" smtClean="0"/>
              <a:t>Imperia</a:t>
            </a:r>
            <a:r>
              <a:rPr lang="ru-RU" b="1" dirty="0" smtClean="0"/>
              <a:t> </a:t>
            </a:r>
            <a:r>
              <a:rPr lang="ru-RU" b="1" dirty="0" err="1" smtClean="0"/>
              <a:t>Tower</a:t>
            </a:r>
            <a:r>
              <a:rPr lang="ru-RU" dirty="0" smtClean="0"/>
              <a:t>), 203 200 кв. м. </a:t>
            </a:r>
          </a:p>
          <a:p>
            <a:pPr algn="ctr"/>
            <a:r>
              <a:rPr lang="ru-RU" dirty="0" smtClean="0"/>
              <a:t>Архитектурную концепцию разработало бюро NBBJ. Основное здание комплекса </a:t>
            </a:r>
            <a:r>
              <a:rPr lang="ru-RU" dirty="0" err="1" smtClean="0"/>
              <a:t>Imperia</a:t>
            </a:r>
            <a:r>
              <a:rPr lang="ru-RU" dirty="0" smtClean="0"/>
              <a:t> </a:t>
            </a:r>
            <a:r>
              <a:rPr lang="ru-RU" dirty="0" err="1" smtClean="0"/>
              <a:t>Tower</a:t>
            </a:r>
            <a:r>
              <a:rPr lang="ru-RU" dirty="0" smtClean="0"/>
              <a:t> составляет 60 этажей.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Город Столиц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5214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Город Столиц,</a:t>
            </a:r>
            <a:r>
              <a:rPr lang="ru-RU" dirty="0" smtClean="0"/>
              <a:t> 80 000 кв. м, представляет собой многофункциональный комплекс, расположенный на территории московского международного делового центра «Москва-Сити», в Пресненском районе Западного округа Москвы.  </a:t>
            </a:r>
            <a:endParaRPr 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Северная башня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1142984"/>
            <a:ext cx="4929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Северная башня,</a:t>
            </a:r>
            <a:r>
              <a:rPr lang="ru-RU" dirty="0" smtClean="0"/>
              <a:t> 139 323 кв. м.</a:t>
            </a:r>
          </a:p>
          <a:p>
            <a:pPr algn="ctr"/>
            <a:r>
              <a:rPr lang="ru-RU" dirty="0" smtClean="0"/>
              <a:t>Здание насчитывает 26 наземных и 2 подземных этажа. В </a:t>
            </a:r>
            <a:r>
              <a:rPr lang="ru-RU" dirty="0" err="1" smtClean="0"/>
              <a:t>бизнес-центре</a:t>
            </a:r>
            <a:r>
              <a:rPr lang="ru-RU" dirty="0" smtClean="0"/>
              <a:t> расположены офисы крупнейших международных фирм.</a:t>
            </a:r>
            <a:endParaRPr lang="ru-RU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Башня Федерации (Federation Tower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07154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Башня Федерации (</a:t>
            </a:r>
            <a:r>
              <a:rPr lang="ru-RU" b="1" dirty="0" err="1" smtClean="0"/>
              <a:t>Federation</a:t>
            </a:r>
            <a:r>
              <a:rPr lang="ru-RU" b="1" dirty="0" smtClean="0"/>
              <a:t> </a:t>
            </a:r>
            <a:r>
              <a:rPr lang="ru-RU" b="1" dirty="0" err="1" smtClean="0"/>
              <a:t>Tower</a:t>
            </a:r>
            <a:r>
              <a:rPr lang="ru-RU" b="1" dirty="0" smtClean="0"/>
              <a:t>),</a:t>
            </a:r>
            <a:r>
              <a:rPr lang="ru-RU" dirty="0" smtClean="0"/>
              <a:t> 300 000 кв. м,</a:t>
            </a:r>
          </a:p>
          <a:p>
            <a:pPr algn="ctr"/>
            <a:r>
              <a:rPr lang="ru-RU" dirty="0" smtClean="0"/>
              <a:t>представляет собой оригинальную архитектурную конструкцию из двух трехгранных башен (Восток и Запад), между которыми заключен шпиль высотой 506 метров. Большую часть здания занимают офисные площади банка ВТБ. 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Башня 200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857232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Бизнес-центр Башня 2000,</a:t>
            </a:r>
            <a:r>
              <a:rPr lang="ru-RU" dirty="0" smtClean="0"/>
              <a:t> 60 000 кв. м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понский дом бизнес-центр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Японский дом бизнес-центр,</a:t>
            </a:r>
            <a:r>
              <a:rPr lang="ru-RU" dirty="0" smtClean="0"/>
              <a:t> 14 000 кв. м. Японский дом построен в соответствии с высочайшими мировыми стандартами, уникален по архитектуре и имеет удобную планировку и удачное месторасположение. . </a:t>
            </a:r>
            <a:endParaRPr lang="ru-RU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на площади Серви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Бизнес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центр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площади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Сервита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г. Будапешт, арх. </a:t>
            </a:r>
            <a:r>
              <a:rPr lang="ru-RU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Заха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Хадид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(проект 2006г.)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на площади Серви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изнес-центр на площади Сервит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78631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928670"/>
            <a:ext cx="43576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Проектируемое здание – еще одно подтверждение интереса ведущих западных архитекторов к странам Восточной Европы вообще и к Будапешту в частности.</a:t>
            </a:r>
            <a:br>
              <a:rPr lang="ru-RU" dirty="0" smtClean="0"/>
            </a:br>
            <a:r>
              <a:rPr lang="ru-RU" dirty="0" smtClean="0"/>
              <a:t>Бизнес-центр на площади </a:t>
            </a:r>
            <a:r>
              <a:rPr lang="ru-RU" dirty="0" err="1" smtClean="0"/>
              <a:t>Сервита</a:t>
            </a:r>
            <a:r>
              <a:rPr lang="ru-RU" dirty="0" smtClean="0"/>
              <a:t> должен стать символом современной Венгрии, подчеркнуть ее ориентированность на экономический и технический прогресс, а также – стать деталью 21 века в городском ландшафте, несущим в себе следы разных эпох.</a:t>
            </a:r>
            <a:br>
              <a:rPr lang="ru-RU" dirty="0" smtClean="0"/>
            </a:br>
            <a:r>
              <a:rPr lang="ru-RU" dirty="0" smtClean="0"/>
              <a:t>Также он должен внести функциональное разнообразие в застройку центральных районов города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на площади Серви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на площади Серви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изнес-центр на площади Сервита">
            <a:hlinkClick r:id="rId3" tooltip="&quot;Бизнес-центр на площади Сервита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изнес-центр на площади Сервита">
            <a:hlinkClick r:id="rId5" tooltip="&quot;Бизнес-центр на площади Сервита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68"/>
            <a:ext cx="28574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знес-центр на площади Сервита">
            <a:hlinkClick r:id="rId7" tooltip="&quot;Бизнес-центр на площади Сервита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86322"/>
            <a:ext cx="292892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изнес-центр на площади Сервита">
            <a:hlinkClick r:id="rId9" tooltip="&quot;Бизнес-центр на площади Сервита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4786322"/>
            <a:ext cx="300036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изнес-центр на площади Сервита">
            <a:hlinkClick r:id="rId11" tooltip="&quot;Бизнес-центр на площади Сервита&quot;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4786322"/>
            <a:ext cx="285752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latin typeface="Arial" pitchFamily="34" charset="0"/>
                <a:cs typeface="Arial" pitchFamily="34" charset="0"/>
              </a:rPr>
              <a:t>Бизнес-центр (или деловой центр)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это современное офисное здание или комплекс зданий, с необходимой инфраструктурой для ведения деловой деятельности. Как правило, офисные помещения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бизнес-центрах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сдаются в аренду. </a:t>
            </a:r>
          </a:p>
          <a:p>
            <a:pPr indent="269875"/>
            <a:r>
              <a:rPr lang="ru-RU" dirty="0" err="1" smtClean="0">
                <a:latin typeface="Arial" pitchFamily="34" charset="0"/>
                <a:cs typeface="Arial" pitchFamily="34" charset="0"/>
              </a:rPr>
              <a:t>Бизнес-центры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могут относиться к различным классам в зависимости от составляющих инфраструктуры и месторасположения. При повышении класса бизнес-центра (от "C" до "A") увеличивается ставка аренды за кв.м. арендуемой офисной площади.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ИНА  ПАПКА\cnel\КР лекции\4 курс\Бизнес центры\Бизнес центр\plaza-exteri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на площади Сервита">
            <a:hlinkClick r:id="rId2" tooltip="&quot;Бизнес-центр на площади Сервит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514350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изнес-центр на площади Сервита. Макет">
            <a:hlinkClick r:id="rId4" tooltip="&quot;Бизнес-центр на площади Сервита. Макет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4350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МАМИНА  ПАПКА\cnel\КР лекции\4 курс\Бизнес центры\arena_gl_jpg_690x470_crop_q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52" cy="574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МАМИНА  ПАПКА\cnel\КР лекции\4 курс\Бизнес центры\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096459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МИНА  ПАПКА\cnel\КР лекции\4 курс\Бизнес центры\Тбили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29586" cy="59436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14364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Бизнес-центр в г. Тбилиси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:\МАМИНА  ПАПКА\cnel\КР лекции\4 курс\Бизнес центры\Бизнес центр\_580_450_90_3385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МАМИНА  ПАПКА\cnel\КР лекции\4 курс\Бизнес центры\Бизнес центр\1al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72252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:\МАМИНА  ПАПКА\cnel\КР лекции\4 курс\Бизнес центры\Бизнес центр\Бизнес-центр офисный цен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D:\МАМИНА  ПАПКА\cnel\КР лекции\4 курс\Бизнес центры\Бизнес центр\мега-бизнес-центра на проспекте Салавата Юлаева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:\МАМИНА  ПАПКА\cnel\КР лекции\4 курс\Бизнес центры\Бизнес центр\Офисное здание бизнес-центр проект 2005г. Москва ул. Сокольниче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:\МАМИНА  ПАПКА\cnel\КР лекции\4 курс\Бизнес центры\Бизнес центр\Проект Бизнес-центра МОНОМАХ в центральной части Тамбов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0"/>
            <a:ext cx="6786578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42844" y="285728"/>
            <a:ext cx="90011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19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Бизнес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англ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«занятость» &lt;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busy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«занятой») – деятельность, приносящая доход, предпринимательство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как системно организованный процесс, постоянно развивается, меняются его правила и условия. В соответствии с этим должно изменяться и здание, предназначенное для осуществления деловых отношений, поэтому оно должно изначально обладать набором потенциальных составляющих для трансформации под новые направления делового процесса.</a:t>
            </a:r>
          </a:p>
          <a:p>
            <a:pPr indent="36195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Современный уровень развития бизнеса предъявляет высокие требования к обеспечению условий его организации.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Бизнес-центр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обеспечить возможность компаниям продемонстрировать свои концепции и проекты, открыть для себя новые тенденции рынка, придать международное направление бизнесу, наладить новые деловые контакты, повысить уровень профессионального сотрудничества в самых благоприятных условиях.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in_img" descr="http://afy.ru/files/picture/b/4/48755b04cb347f29e93ffdc60f0c7f7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929066"/>
            <a:ext cx="307180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in_img" descr="http://afy.ru/files/picture/b/d/d9a5d6c368cd81254a4bb08a9590959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3857628"/>
            <a:ext cx="292895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in_img" descr="http://afy.ru/files/picture/b/3/3e676ab6f5a181a6f81c7f6bc24d37b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64320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D:\МАМИНА  ПАПКА\cnel\КР лекции\4 курс\Бизнес центры\Бизнес центр\ЮрИнвестСтр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0" y="16609"/>
            <a:ext cx="7500958" cy="6841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tomsk.ru/showgallery.php?id=26&amp;width=10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4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15140" y="428604"/>
            <a:ext cx="24288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Деловой центр «</a:t>
            </a:r>
            <a:r>
              <a:rPr lang="ru-RU" b="1" dirty="0" err="1" smtClean="0"/>
              <a:t>Europe</a:t>
            </a:r>
            <a:r>
              <a:rPr lang="ru-RU" b="1" dirty="0" smtClean="0"/>
              <a:t>». </a:t>
            </a:r>
          </a:p>
          <a:p>
            <a:pPr algn="ctr"/>
            <a:r>
              <a:rPr lang="ru-RU" dirty="0" smtClean="0"/>
              <a:t>Авторы проекта: Алейников С., Громада В., </a:t>
            </a:r>
            <a:r>
              <a:rPr lang="ru-RU" dirty="0" err="1" smtClean="0"/>
              <a:t>Аблизов</a:t>
            </a:r>
            <a:r>
              <a:rPr lang="ru-RU" dirty="0" smtClean="0"/>
              <a:t> С.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0720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Расположение: угол улиц Малышева – Красноармейская</a:t>
            </a:r>
            <a:br>
              <a:rPr lang="ru-RU" dirty="0" smtClean="0"/>
            </a:br>
            <a:r>
              <a:rPr lang="ru-RU" dirty="0" smtClean="0"/>
              <a:t>Технико-экономические </a:t>
            </a:r>
            <a:r>
              <a:rPr lang="ru-RU" dirty="0" err="1" smtClean="0"/>
              <a:t>показатели:Площадь</a:t>
            </a:r>
            <a:r>
              <a:rPr lang="ru-RU" dirty="0" smtClean="0"/>
              <a:t> застраиваемого участка 5400,5 м2. Общая площадь здания 102130,5 м2. В том числе: Подземный 2-х уровневый паркинг на 217 </a:t>
            </a:r>
            <a:r>
              <a:rPr lang="ru-RU" dirty="0" err="1" smtClean="0"/>
              <a:t>машиномест</a:t>
            </a:r>
            <a:r>
              <a:rPr lang="ru-RU" dirty="0" smtClean="0"/>
              <a:t> 9562 . </a:t>
            </a:r>
            <a:br>
              <a:rPr lang="ru-RU" dirty="0" smtClean="0"/>
            </a:br>
            <a:r>
              <a:rPr lang="ru-RU" dirty="0" smtClean="0"/>
              <a:t>Количество гостиничных номеров (28 этажей) 364</a:t>
            </a:r>
            <a:br>
              <a:rPr lang="ru-RU" dirty="0" smtClean="0"/>
            </a:br>
            <a:r>
              <a:rPr lang="ru-RU" dirty="0" smtClean="0"/>
              <a:t>Количество апартаментов (21 этаж) 84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tomsk.ru/showgallery.php?id=25&amp;width=10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657226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atomsk.ru/showgallery.php?id=29&amp;width=10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tomsk.ru/showgallery.php?id=27&amp;width=10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750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3504" y="2285992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Arial" pitchFamily="34" charset="0"/>
                <a:cs typeface="Arial" pitchFamily="34" charset="0"/>
              </a:rPr>
              <a:t>Планировка и интерьеры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бизнес-центров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309" y="428628"/>
            <a:ext cx="3866939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29725" y="3743717"/>
            <a:ext cx="4126757" cy="13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927968" y="2356340"/>
            <a:ext cx="4000528" cy="22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214950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Варианты планировки офисов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92160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726" y="214290"/>
            <a:ext cx="3500430" cy="434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714884"/>
            <a:ext cx="3500430" cy="19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Варианты организации работы 30 человек в офисном помещении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84214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4786322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 бюро с расстановкой мебели: здание бюро в </a:t>
            </a:r>
            <a:r>
              <a:rPr lang="ru-RU" dirty="0" err="1" smtClean="0"/>
              <a:t>Баден-Вюртенберге</a:t>
            </a:r>
            <a:r>
              <a:rPr lang="ru-RU" dirty="0" smtClean="0"/>
              <a:t>, Герма­</a:t>
            </a:r>
            <a:br>
              <a:rPr lang="ru-RU" dirty="0" smtClean="0"/>
            </a:br>
            <a:r>
              <a:rPr lang="ru-RU" dirty="0" err="1" smtClean="0"/>
              <a:t>ния</a:t>
            </a:r>
            <a:r>
              <a:rPr lang="ru-RU" dirty="0" smtClean="0"/>
              <a:t>, архит. К. </a:t>
            </a:r>
            <a:r>
              <a:rPr lang="ru-RU" dirty="0" err="1" smtClean="0"/>
              <a:t>Тайлиг</a:t>
            </a:r>
            <a:r>
              <a:rPr lang="ru-RU" dirty="0" smtClean="0"/>
              <a:t> и партнеры, 1994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21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Расстановка мебели в бюро офисном здании на Новинском бульваре в Москве, Россия, архитекторы А. </a:t>
            </a:r>
            <a:r>
              <a:rPr lang="ru-RU" dirty="0" err="1" smtClean="0"/>
              <a:t>Надточий</a:t>
            </a:r>
            <a:r>
              <a:rPr lang="ru-RU" dirty="0" smtClean="0"/>
              <a:t>, В. </a:t>
            </a:r>
            <a:r>
              <a:rPr lang="ru-RU" dirty="0" err="1" smtClean="0"/>
              <a:t>Бутко</a:t>
            </a:r>
            <a:r>
              <a:rPr lang="ru-RU" dirty="0" smtClean="0"/>
              <a:t>, 1998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45414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5011262" cy="32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000528" cy="25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1849" y="214290"/>
            <a:ext cx="38821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4357694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Здание биржи </a:t>
            </a:r>
            <a:r>
              <a:rPr lang="ru-RU" dirty="0" err="1" smtClean="0"/>
              <a:t>Людвиг-Эрхард-хаус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г. Берлин, Германия, </a:t>
            </a:r>
          </a:p>
          <a:p>
            <a:r>
              <a:rPr lang="ru-RU" dirty="0" smtClean="0"/>
              <a:t>арх. Н. </a:t>
            </a:r>
            <a:r>
              <a:rPr lang="ru-RU" dirty="0" err="1" smtClean="0"/>
              <a:t>Гримшоу</a:t>
            </a:r>
            <a:r>
              <a:rPr lang="ru-RU" dirty="0" smtClean="0"/>
              <a:t>, 1994-1998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2071678"/>
            <a:ext cx="368925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219"/>
            <a:ext cx="3357554" cy="664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Деловой центр «</a:t>
            </a:r>
            <a:r>
              <a:rPr lang="ru-RU" dirty="0" err="1" smtClean="0"/>
              <a:t>Кроненхоххаус</a:t>
            </a:r>
            <a:r>
              <a:rPr lang="ru-RU" dirty="0" smtClean="0"/>
              <a:t>» во Франкфурте-на-Майне, Германия, </a:t>
            </a:r>
          </a:p>
          <a:p>
            <a:r>
              <a:rPr lang="ru-RU" dirty="0" smtClean="0"/>
              <a:t>арх. Кон, </a:t>
            </a:r>
            <a:r>
              <a:rPr lang="ru-RU" dirty="0" err="1" smtClean="0"/>
              <a:t>Педерсен</a:t>
            </a:r>
            <a:r>
              <a:rPr lang="ru-RU" dirty="0" smtClean="0"/>
              <a:t>, Фокс, 1990-1993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85794"/>
            <a:ext cx="90011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Бизнес-центры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делятся на  классы – «А», «В», «С»,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 которых зависит стоимость аренды офиса Основным критерием отбора выступает возраст (год) постройки, наличие развитой инфраструктуры (неразвитая или развитая), система технического обеспечения и прочие критерии.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Бизнес-центру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класса «А»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часто принадлежат новые помещения, удобное расположение и доступность из любых районов города, наличие парковок, охрана, отделка высококачественными материалами, оборудование качественной мебели, выполненной по индивидуальным заказам. Арендовать офис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подобных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бизнес-центрах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может любая компания, которая в состоянии за него заплатить. Чаще всего офисы снимают зарубежные компании, которые находятся на первых местах рейтинга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бизнес-компаний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180975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Наиболее востребованы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бизнес-центры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класса «В»,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которых развита инфраструктура и имеется замечательное внутреннее убранство. Чаще всего подобные центры не обладают отличным архитектурным оформлением, имеют вместительную автостоянку и соответствуют имеющимся нормам и стандартам качества, которые предъявляются к таким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бизнес-центрам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 подобных помещениях есть одна столовая или кафе. Стоимость аренды такого помещения будет меньше, чем арендовать офис в помещении класса «А».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Бизнес-центры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категории «С»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экономного класса. У подобных офисов не имеется автомобильной стоянки, и находятся они вдали от городского центра, что не всем компаниям подходит. По внешнему виду подобные бизнес центры походят на строения времен СССР, так как в них давно не делали ремонт. Но внутренний интерьер помещений может быть приятным и подходящим для продуктивной работы. Цена на подобные офисы невелика, потому может подойти некрупным фирмам, которые стремятся сэкономить в трудное после кризисное время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Классификация бизнес-центров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358082" cy="589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339" y="0"/>
            <a:ext cx="4286662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ИНА  ПАПКА\cnel\КР лекции\4 курс\Бизнес центры\63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знес-центр Пульман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0102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Ц Березовая аллея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МИНА  ПАПКА\cnel\КР лекции\4 курс\Бизнес центры\Два капит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35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МИНА  ПАПКА\cnel\КР лекции\4 курс\Бизнес центры\business_rialto_f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42852"/>
            <a:ext cx="8715404" cy="6536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ИНА  ПАПКА\cnel\КР лекции\4 курс\Бизнес центры\e552fb54bf7f1bbc44b01e3d4d1fcb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МАМИНА  ПАПКА\cnel\КР лекции\4 курс\Бизнес центры\HI14278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75" y="500042"/>
            <a:ext cx="8465367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АМИНА  ПАПКА\cnel\КР лекции\4 курс\Бизнес центры\interer-biznes-tsentra-0000465624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95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ИНА  ПАПКА\cnel\КР лекции\4 курс\Бизнес центры\img_1258629980___400x3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977768" cy="3714752"/>
          </a:xfrm>
          <a:prstGeom prst="rect">
            <a:avLst/>
          </a:prstGeom>
          <a:noFill/>
        </p:spPr>
      </p:pic>
      <p:pic>
        <p:nvPicPr>
          <p:cNvPr id="3" name="Picture 2" descr="D:\МАМИНА  ПАПКА\cnel\КР лекции\4 курс\Бизнес центры\img_1258629980__400x3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3701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786282" y="571480"/>
            <a:ext cx="4357718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обеспечения жизнеспособности здания бизнес- центра его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должна быть основана на следующих принципах:</a:t>
            </a:r>
          </a:p>
          <a:p>
            <a:pPr marL="17780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универсальности;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смены функциональных приоритетов – функционального доминирования, обеспечивающего механизм гибкой трансформации функций;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латентности (латентный – «скрытый», не проявляющийся внешне) (функциональной, композиционной, планировочной, образной, ориентации на реального и на потенциального адресата);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антропометрической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безадресности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(условия для работы и общения должны быть организованы на основе единой универсальной модели).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in_img" descr="http://afy.ru/files/picture/b/3/349ff3fa6db458e15021d69cd6ac90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92905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in_img" descr="http://afy.ru/files/picture/b/e/ecf03bfa8a0d899ec40e4c8486a5fd8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857652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ИНА  ПАПКА\cnel\КР лекции\4 курс\Бизнес центры\BnILvCbzaC_t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42"/>
            <a:ext cx="3929058" cy="3929058"/>
          </a:xfrm>
          <a:prstGeom prst="rect">
            <a:avLst/>
          </a:prstGeom>
          <a:noFill/>
        </p:spPr>
      </p:pic>
      <p:pic>
        <p:nvPicPr>
          <p:cNvPr id="8194" name="Picture 2" descr="D:\МАМИНА  ПАПКА\cnel\КР лекции\4 курс\Бизнес центры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143504" cy="685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ИНА  ПАПКА\cnel\КР лекции\4 курс\Бизнес центры\1306392719_img_5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1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АМИНА  ПАПКА\cnel\КР лекции\4 курс\Бизнес центры\biznes-tsentr-0000465395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8"/>
            <a:ext cx="9144000" cy="688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ИНА  ПАПКА\cnel\КР лекции\4 курс\Бизнес центры\на Московской площади построят бизнес-цент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2" cy="6333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ИНА  ПАПКА\cnel\КР лекции\4 курс\Бизнес центры\of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8559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:\МАМИНА  ПАПКА\cnel\КР лекции\4 курс\Бизнес центры\Бизнес центр\триумф плаза- plaza-interio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МАМИНА  ПАПКА\cnel\КР лекции\4 курс\Бизнес центры\Бизнес центр\Бизнес-центр Автор проекта С. Шустерман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853320"/>
          </a:xfrm>
          <a:prstGeom prst="rect">
            <a:avLst/>
          </a:prstGeom>
          <a:noFill/>
        </p:spPr>
      </p:pic>
      <p:pic>
        <p:nvPicPr>
          <p:cNvPr id="94211" name="Picture 3" descr="D:\МАМИНА  ПАПКА\cnel\КР лекции\4 курс\Бизнес центры\Бизнес центр\Бизнес-центр Автор проекта С. Шустерман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957" y="0"/>
            <a:ext cx="4824043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А  ПАПКА\cnel\КР лекции\4 курс\Бизнес центры\Бизнес центр\talk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49300"/>
            <a:ext cx="8001000" cy="5359400"/>
          </a:xfrm>
          <a:prstGeom prst="rect">
            <a:avLst/>
          </a:prstGeom>
          <a:noFill/>
        </p:spPr>
      </p:pic>
      <p:pic>
        <p:nvPicPr>
          <p:cNvPr id="5" name="Picture 3" descr="D:\МАМИНА  ПАПКА\cnel\КР лекции\4 курс\Бизнес центры\Бизнес центр\tal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49300"/>
            <a:ext cx="80010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D:\МАМИНА  ПАПКА\cnel\КР лекции\4 курс\Бизнес центры\Бизнес центр\talk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49300"/>
            <a:ext cx="80010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МАМИНА  ПАПКА\cnel\КР лекции\4 курс\Бизнес центры\Бизнес центр\siu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9023" cy="3643314"/>
          </a:xfrm>
          <a:prstGeom prst="rect">
            <a:avLst/>
          </a:prstGeom>
          <a:noFill/>
        </p:spPr>
      </p:pic>
      <p:pic>
        <p:nvPicPr>
          <p:cNvPr id="97283" name="Picture 3" descr="D:\МАМИНА  ПАПКА\cnel\КР лекции\4 курс\Бизнес центры\Бизнес центр\sau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4605"/>
            <a:ext cx="4357686" cy="3283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2085</Words>
  <Application>Microsoft Office PowerPoint</Application>
  <PresentationFormat>Экран (4:3)</PresentationFormat>
  <Paragraphs>215</Paragraphs>
  <Slides>108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09" baseType="lpstr">
      <vt:lpstr>Тема Office</vt:lpstr>
      <vt:lpstr>Бизнес-центр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центр</dc:title>
  <cp:lastModifiedBy>user</cp:lastModifiedBy>
  <cp:revision>65</cp:revision>
  <dcterms:modified xsi:type="dcterms:W3CDTF">2015-04-13T05:18:31Z</dcterms:modified>
</cp:coreProperties>
</file>