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2"/>
    <p:sldMasterId id="2147483873" r:id="rId3"/>
    <p:sldMasterId id="2147483897" r:id="rId4"/>
    <p:sldMasterId id="2147483921" r:id="rId5"/>
  </p:sldMasterIdLst>
  <p:sldIdLst>
    <p:sldId id="369" r:id="rId6"/>
    <p:sldId id="471" r:id="rId7"/>
    <p:sldId id="499" r:id="rId8"/>
    <p:sldId id="500" r:id="rId9"/>
    <p:sldId id="502" r:id="rId10"/>
    <p:sldId id="482" r:id="rId11"/>
    <p:sldId id="483" r:id="rId12"/>
    <p:sldId id="503" r:id="rId13"/>
    <p:sldId id="501" r:id="rId14"/>
    <p:sldId id="504" r:id="rId15"/>
    <p:sldId id="488" r:id="rId16"/>
    <p:sldId id="49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C30"/>
    <a:srgbClr val="FBFFE1"/>
    <a:srgbClr val="CCFF99"/>
    <a:srgbClr val="B7E080"/>
    <a:srgbClr val="DB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7319" autoAdjust="0"/>
  </p:normalViewPr>
  <p:slideViewPr>
    <p:cSldViewPr>
      <p:cViewPr>
        <p:scale>
          <a:sx n="60" d="100"/>
          <a:sy n="60" d="100"/>
        </p:scale>
        <p:origin x="-1596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11D29-0E7F-41FF-BAA8-AFA635E90B9D}" type="doc">
      <dgm:prSet loTypeId="urn:microsoft.com/office/officeart/2009/3/layout/IncreasingArrows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0AF524E-49D5-44D1-A1D5-A9203079BB31}">
      <dgm:prSet phldrT="[Текст]"/>
      <dgm:spPr/>
      <dgm:t>
        <a:bodyPr/>
        <a:lstStyle/>
        <a:p>
          <a:r>
            <a:rPr lang="ru-RU" dirty="0" smtClean="0"/>
            <a:t>Профильная подготовка 10-11</a:t>
          </a:r>
          <a:endParaRPr lang="ru-RU" dirty="0"/>
        </a:p>
      </dgm:t>
    </dgm:pt>
    <dgm:pt modelId="{14AD92ED-4C88-492F-A952-4E92D5464F12}" type="parTrans" cxnId="{D2C494E1-3EAF-49EA-B696-5CF9AD923D9B}">
      <dgm:prSet/>
      <dgm:spPr/>
      <dgm:t>
        <a:bodyPr/>
        <a:lstStyle/>
        <a:p>
          <a:endParaRPr lang="ru-RU"/>
        </a:p>
      </dgm:t>
    </dgm:pt>
    <dgm:pt modelId="{8C4CC4B6-8800-48FF-8000-EA7D24BE9D80}" type="sibTrans" cxnId="{D2C494E1-3EAF-49EA-B696-5CF9AD923D9B}">
      <dgm:prSet/>
      <dgm:spPr/>
      <dgm:t>
        <a:bodyPr/>
        <a:lstStyle/>
        <a:p>
          <a:endParaRPr lang="ru-RU"/>
        </a:p>
      </dgm:t>
    </dgm:pt>
    <dgm:pt modelId="{DC3CDA6D-4BD7-46DC-8480-EA1363440AFD}">
      <dgm:prSet phldrT="[Текст]"/>
      <dgm:spPr/>
      <dgm:t>
        <a:bodyPr/>
        <a:lstStyle/>
        <a:p>
          <a:r>
            <a:rPr lang="ru-RU" dirty="0" smtClean="0"/>
            <a:t>Формирование профессиональных навыков (производственная практика, предметы вне учебного плана, симулирование выбора через стипендии и целевые направления)</a:t>
          </a:r>
          <a:endParaRPr lang="ru-RU" dirty="0"/>
        </a:p>
      </dgm:t>
    </dgm:pt>
    <dgm:pt modelId="{96076801-612F-42B5-9FC8-1BD96B435A24}" type="parTrans" cxnId="{9B301D7E-E4A7-401D-9C1D-799A0DB9A707}">
      <dgm:prSet/>
      <dgm:spPr/>
      <dgm:t>
        <a:bodyPr/>
        <a:lstStyle/>
        <a:p>
          <a:endParaRPr lang="ru-RU"/>
        </a:p>
      </dgm:t>
    </dgm:pt>
    <dgm:pt modelId="{C358B3F2-D1CA-46B0-A372-DE2EF31096A3}" type="sibTrans" cxnId="{9B301D7E-E4A7-401D-9C1D-799A0DB9A707}">
      <dgm:prSet/>
      <dgm:spPr/>
      <dgm:t>
        <a:bodyPr/>
        <a:lstStyle/>
        <a:p>
          <a:endParaRPr lang="ru-RU"/>
        </a:p>
      </dgm:t>
    </dgm:pt>
    <dgm:pt modelId="{B992397F-6B38-4289-B5B5-169802799C40}">
      <dgm:prSet phldrT="[Текст]"/>
      <dgm:spPr/>
      <dgm:t>
        <a:bodyPr/>
        <a:lstStyle/>
        <a:p>
          <a:r>
            <a:rPr lang="ru-RU" dirty="0" err="1" smtClean="0"/>
            <a:t>Предпрофильная</a:t>
          </a:r>
          <a:r>
            <a:rPr lang="ru-RU" dirty="0" smtClean="0"/>
            <a:t> подготовка (7=9)</a:t>
          </a:r>
          <a:endParaRPr lang="ru-RU" dirty="0"/>
        </a:p>
      </dgm:t>
    </dgm:pt>
    <dgm:pt modelId="{470D467D-EE48-4D2D-BF12-012827A23F70}" type="parTrans" cxnId="{1D120F9C-3572-40FA-AF0C-B2CE338E41A0}">
      <dgm:prSet/>
      <dgm:spPr/>
      <dgm:t>
        <a:bodyPr/>
        <a:lstStyle/>
        <a:p>
          <a:endParaRPr lang="ru-RU"/>
        </a:p>
      </dgm:t>
    </dgm:pt>
    <dgm:pt modelId="{136F4C1E-63EF-400F-882F-501B773E07B7}" type="sibTrans" cxnId="{1D120F9C-3572-40FA-AF0C-B2CE338E41A0}">
      <dgm:prSet/>
      <dgm:spPr/>
      <dgm:t>
        <a:bodyPr/>
        <a:lstStyle/>
        <a:p>
          <a:endParaRPr lang="ru-RU"/>
        </a:p>
      </dgm:t>
    </dgm:pt>
    <dgm:pt modelId="{4B5D6655-DF6B-47B5-8B88-648DDEB08E9F}">
      <dgm:prSet phldrT="[Текст]"/>
      <dgm:spPr/>
      <dgm:t>
        <a:bodyPr/>
        <a:lstStyle/>
        <a:p>
          <a:r>
            <a:rPr lang="ru-RU" dirty="0" smtClean="0"/>
            <a:t>Формирование «инженерного мышления» через проектно-исследовательскую деятельность (факультативы, </a:t>
          </a:r>
          <a:r>
            <a:rPr lang="ru-RU" dirty="0" err="1" smtClean="0"/>
            <a:t>элективы</a:t>
          </a:r>
          <a:r>
            <a:rPr lang="ru-RU" dirty="0" smtClean="0"/>
            <a:t> – проф. проба; открытие классов с углубленным </a:t>
          </a:r>
          <a:r>
            <a:rPr lang="ru-RU" dirty="0" err="1" smtClean="0"/>
            <a:t>изученем</a:t>
          </a:r>
          <a:r>
            <a:rPr lang="ru-RU" dirty="0" smtClean="0"/>
            <a:t> предметов; школьная научно=практическая конференция, НОУ ; экскурсии, дни открытых дверей , встречи с профессионалами – формирование положительного образа рабочих профессий)</a:t>
          </a:r>
          <a:endParaRPr lang="ru-RU" dirty="0"/>
        </a:p>
      </dgm:t>
    </dgm:pt>
    <dgm:pt modelId="{85029AE9-4FBB-4B50-8F87-6E7BD29E8C3F}" type="parTrans" cxnId="{C9AE6E53-1713-454F-AF5E-C33864EB2EA5}">
      <dgm:prSet/>
      <dgm:spPr/>
      <dgm:t>
        <a:bodyPr/>
        <a:lstStyle/>
        <a:p>
          <a:endParaRPr lang="ru-RU"/>
        </a:p>
      </dgm:t>
    </dgm:pt>
    <dgm:pt modelId="{70D5DA61-4C20-4896-B3ED-98970E3A8A54}" type="sibTrans" cxnId="{C9AE6E53-1713-454F-AF5E-C33864EB2EA5}">
      <dgm:prSet/>
      <dgm:spPr/>
      <dgm:t>
        <a:bodyPr/>
        <a:lstStyle/>
        <a:p>
          <a:endParaRPr lang="ru-RU"/>
        </a:p>
      </dgm:t>
    </dgm:pt>
    <dgm:pt modelId="{F9362894-AF52-43BF-99E7-9DDC425088E9}">
      <dgm:prSet phldrT="[Текст]"/>
      <dgm:spPr/>
      <dgm:t>
        <a:bodyPr/>
        <a:lstStyle/>
        <a:p>
          <a:r>
            <a:rPr lang="ru-RU" dirty="0" smtClean="0"/>
            <a:t>Пропедевтика (1-6)</a:t>
          </a:r>
          <a:endParaRPr lang="ru-RU" dirty="0"/>
        </a:p>
      </dgm:t>
    </dgm:pt>
    <dgm:pt modelId="{899B2CB0-7817-4FEA-B9E9-2FBA45DDF082}" type="parTrans" cxnId="{A632DB10-DAB0-4B1C-9CEC-CB88C4FC17AA}">
      <dgm:prSet/>
      <dgm:spPr/>
      <dgm:t>
        <a:bodyPr/>
        <a:lstStyle/>
        <a:p>
          <a:endParaRPr lang="ru-RU"/>
        </a:p>
      </dgm:t>
    </dgm:pt>
    <dgm:pt modelId="{41FF9878-777F-42DB-A739-55C009A7B9C9}" type="sibTrans" cxnId="{A632DB10-DAB0-4B1C-9CEC-CB88C4FC17AA}">
      <dgm:prSet/>
      <dgm:spPr/>
      <dgm:t>
        <a:bodyPr/>
        <a:lstStyle/>
        <a:p>
          <a:endParaRPr lang="ru-RU"/>
        </a:p>
      </dgm:t>
    </dgm:pt>
    <dgm:pt modelId="{7547117B-B413-47F8-80C3-C2F2418583CC}">
      <dgm:prSet phldrT="[Текст]"/>
      <dgm:spPr/>
      <dgm:t>
        <a:bodyPr/>
        <a:lstStyle/>
        <a:p>
          <a:r>
            <a:rPr lang="ru-RU" dirty="0" smtClean="0"/>
            <a:t>- Формирование навыков исследовательской деятельности в рамках внеурочной деятельности (требования ФГОС)</a:t>
          </a:r>
          <a:endParaRPr lang="ru-RU" dirty="0"/>
        </a:p>
      </dgm:t>
    </dgm:pt>
    <dgm:pt modelId="{12DCAE1D-11E5-4E62-A291-2EA25F89FDF0}" type="parTrans" cxnId="{35951BC8-A301-4F3B-95B2-260C02826AF7}">
      <dgm:prSet/>
      <dgm:spPr/>
      <dgm:t>
        <a:bodyPr/>
        <a:lstStyle/>
        <a:p>
          <a:endParaRPr lang="ru-RU"/>
        </a:p>
      </dgm:t>
    </dgm:pt>
    <dgm:pt modelId="{7BEFF1B3-F90E-4A07-A451-803076979754}" type="sibTrans" cxnId="{35951BC8-A301-4F3B-95B2-260C02826AF7}">
      <dgm:prSet/>
      <dgm:spPr/>
      <dgm:t>
        <a:bodyPr/>
        <a:lstStyle/>
        <a:p>
          <a:endParaRPr lang="ru-RU"/>
        </a:p>
      </dgm:t>
    </dgm:pt>
    <dgm:pt modelId="{71DCE51E-9DC9-418A-B71E-DE9AF429EBB6}" type="pres">
      <dgm:prSet presAssocID="{5AF11D29-0E7F-41FF-BAA8-AFA635E90B9D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6982750-C125-4BE3-8450-7CADD7906F97}" type="pres">
      <dgm:prSet presAssocID="{10AF524E-49D5-44D1-A1D5-A9203079BB31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C4AE1-BD13-4154-B323-A7332B3CBF75}" type="pres">
      <dgm:prSet presAssocID="{10AF524E-49D5-44D1-A1D5-A9203079BB31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03117-7C90-4AEA-B0F3-0A6CD003F1A9}" type="pres">
      <dgm:prSet presAssocID="{B992397F-6B38-4289-B5B5-169802799C40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6DB19-F06E-46E3-98E6-CE31C7C41069}" type="pres">
      <dgm:prSet presAssocID="{B992397F-6B38-4289-B5B5-169802799C40}" presName="childText2" presStyleLbl="solidAlignAcc1" presStyleIdx="1" presStyleCnt="3" custScaleY="115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8286C-5F2E-4E1C-9EE6-ED55546A7DF3}" type="pres">
      <dgm:prSet presAssocID="{F9362894-AF52-43BF-99E7-9DDC425088E9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1A8AEC1D-0503-4F09-89EC-0FB7B4AF24ED}" type="pres">
      <dgm:prSet presAssocID="{F9362894-AF52-43BF-99E7-9DDC425088E9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C494E1-3EAF-49EA-B696-5CF9AD923D9B}" srcId="{5AF11D29-0E7F-41FF-BAA8-AFA635E90B9D}" destId="{10AF524E-49D5-44D1-A1D5-A9203079BB31}" srcOrd="0" destOrd="0" parTransId="{14AD92ED-4C88-492F-A952-4E92D5464F12}" sibTransId="{8C4CC4B6-8800-48FF-8000-EA7D24BE9D80}"/>
    <dgm:cxn modelId="{675536CC-9BAB-4899-8F72-C478383E90F7}" type="presOf" srcId="{DC3CDA6D-4BD7-46DC-8480-EA1363440AFD}" destId="{04FC4AE1-BD13-4154-B323-A7332B3CBF75}" srcOrd="0" destOrd="0" presId="urn:microsoft.com/office/officeart/2009/3/layout/IncreasingArrowsProcess"/>
    <dgm:cxn modelId="{F350AF32-5DCE-497D-A5FC-A2A7852FD9A3}" type="presOf" srcId="{10AF524E-49D5-44D1-A1D5-A9203079BB31}" destId="{16982750-C125-4BE3-8450-7CADD7906F97}" srcOrd="0" destOrd="0" presId="urn:microsoft.com/office/officeart/2009/3/layout/IncreasingArrowsProcess"/>
    <dgm:cxn modelId="{35951BC8-A301-4F3B-95B2-260C02826AF7}" srcId="{F9362894-AF52-43BF-99E7-9DDC425088E9}" destId="{7547117B-B413-47F8-80C3-C2F2418583CC}" srcOrd="0" destOrd="0" parTransId="{12DCAE1D-11E5-4E62-A291-2EA25F89FDF0}" sibTransId="{7BEFF1B3-F90E-4A07-A451-803076979754}"/>
    <dgm:cxn modelId="{BF07D4B0-859B-48E0-8FB5-4EE543FD1570}" type="presOf" srcId="{7547117B-B413-47F8-80C3-C2F2418583CC}" destId="{1A8AEC1D-0503-4F09-89EC-0FB7B4AF24ED}" srcOrd="0" destOrd="0" presId="urn:microsoft.com/office/officeart/2009/3/layout/IncreasingArrowsProcess"/>
    <dgm:cxn modelId="{1D120F9C-3572-40FA-AF0C-B2CE338E41A0}" srcId="{5AF11D29-0E7F-41FF-BAA8-AFA635E90B9D}" destId="{B992397F-6B38-4289-B5B5-169802799C40}" srcOrd="1" destOrd="0" parTransId="{470D467D-EE48-4D2D-BF12-012827A23F70}" sibTransId="{136F4C1E-63EF-400F-882F-501B773E07B7}"/>
    <dgm:cxn modelId="{A632DB10-DAB0-4B1C-9CEC-CB88C4FC17AA}" srcId="{5AF11D29-0E7F-41FF-BAA8-AFA635E90B9D}" destId="{F9362894-AF52-43BF-99E7-9DDC425088E9}" srcOrd="2" destOrd="0" parTransId="{899B2CB0-7817-4FEA-B9E9-2FBA45DDF082}" sibTransId="{41FF9878-777F-42DB-A739-55C009A7B9C9}"/>
    <dgm:cxn modelId="{52E193D2-13A4-4308-AC82-D64DC38918DC}" type="presOf" srcId="{B992397F-6B38-4289-B5B5-169802799C40}" destId="{96D03117-7C90-4AEA-B0F3-0A6CD003F1A9}" srcOrd="0" destOrd="0" presId="urn:microsoft.com/office/officeart/2009/3/layout/IncreasingArrowsProcess"/>
    <dgm:cxn modelId="{5240B311-E6D7-44E8-A709-0D5E8C69D660}" type="presOf" srcId="{4B5D6655-DF6B-47B5-8B88-648DDEB08E9F}" destId="{4F16DB19-F06E-46E3-98E6-CE31C7C41069}" srcOrd="0" destOrd="0" presId="urn:microsoft.com/office/officeart/2009/3/layout/IncreasingArrowsProcess"/>
    <dgm:cxn modelId="{C9AE6E53-1713-454F-AF5E-C33864EB2EA5}" srcId="{B992397F-6B38-4289-B5B5-169802799C40}" destId="{4B5D6655-DF6B-47B5-8B88-648DDEB08E9F}" srcOrd="0" destOrd="0" parTransId="{85029AE9-4FBB-4B50-8F87-6E7BD29E8C3F}" sibTransId="{70D5DA61-4C20-4896-B3ED-98970E3A8A54}"/>
    <dgm:cxn modelId="{9B301D7E-E4A7-401D-9C1D-799A0DB9A707}" srcId="{10AF524E-49D5-44D1-A1D5-A9203079BB31}" destId="{DC3CDA6D-4BD7-46DC-8480-EA1363440AFD}" srcOrd="0" destOrd="0" parTransId="{96076801-612F-42B5-9FC8-1BD96B435A24}" sibTransId="{C358B3F2-D1CA-46B0-A372-DE2EF31096A3}"/>
    <dgm:cxn modelId="{B24E9DE0-DBC6-4A0C-9A86-6EC5FF250E4C}" type="presOf" srcId="{5AF11D29-0E7F-41FF-BAA8-AFA635E90B9D}" destId="{71DCE51E-9DC9-418A-B71E-DE9AF429EBB6}" srcOrd="0" destOrd="0" presId="urn:microsoft.com/office/officeart/2009/3/layout/IncreasingArrowsProcess"/>
    <dgm:cxn modelId="{4BD7CC71-1069-495B-A4F0-4CEE8FA97FC6}" type="presOf" srcId="{F9362894-AF52-43BF-99E7-9DDC425088E9}" destId="{5378286C-5F2E-4E1C-9EE6-ED55546A7DF3}" srcOrd="0" destOrd="0" presId="urn:microsoft.com/office/officeart/2009/3/layout/IncreasingArrowsProcess"/>
    <dgm:cxn modelId="{CC43678E-6703-4ECE-B876-D364AC1AA041}" type="presParOf" srcId="{71DCE51E-9DC9-418A-B71E-DE9AF429EBB6}" destId="{16982750-C125-4BE3-8450-7CADD7906F97}" srcOrd="0" destOrd="0" presId="urn:microsoft.com/office/officeart/2009/3/layout/IncreasingArrowsProcess"/>
    <dgm:cxn modelId="{45ABF835-416E-4650-9212-83334887F7E0}" type="presParOf" srcId="{71DCE51E-9DC9-418A-B71E-DE9AF429EBB6}" destId="{04FC4AE1-BD13-4154-B323-A7332B3CBF75}" srcOrd="1" destOrd="0" presId="urn:microsoft.com/office/officeart/2009/3/layout/IncreasingArrowsProcess"/>
    <dgm:cxn modelId="{443E9A12-B1FA-43F7-A019-2DD57535919B}" type="presParOf" srcId="{71DCE51E-9DC9-418A-B71E-DE9AF429EBB6}" destId="{96D03117-7C90-4AEA-B0F3-0A6CD003F1A9}" srcOrd="2" destOrd="0" presId="urn:microsoft.com/office/officeart/2009/3/layout/IncreasingArrowsProcess"/>
    <dgm:cxn modelId="{7E065A0C-91A9-4793-A151-939897D8FCBE}" type="presParOf" srcId="{71DCE51E-9DC9-418A-B71E-DE9AF429EBB6}" destId="{4F16DB19-F06E-46E3-98E6-CE31C7C41069}" srcOrd="3" destOrd="0" presId="urn:microsoft.com/office/officeart/2009/3/layout/IncreasingArrowsProcess"/>
    <dgm:cxn modelId="{99EE1DBB-6310-4BD2-859A-F889A7A787F7}" type="presParOf" srcId="{71DCE51E-9DC9-418A-B71E-DE9AF429EBB6}" destId="{5378286C-5F2E-4E1C-9EE6-ED55546A7DF3}" srcOrd="4" destOrd="0" presId="urn:microsoft.com/office/officeart/2009/3/layout/IncreasingArrowsProcess"/>
    <dgm:cxn modelId="{3F4727EF-5550-4441-8F63-45431F855306}" type="presParOf" srcId="{71DCE51E-9DC9-418A-B71E-DE9AF429EBB6}" destId="{1A8AEC1D-0503-4F09-89EC-0FB7B4AF24ED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82750-C125-4BE3-8450-7CADD7906F97}">
      <dsp:nvSpPr>
        <dsp:cNvPr id="0" name=""/>
        <dsp:cNvSpPr/>
      </dsp:nvSpPr>
      <dsp:spPr>
        <a:xfrm>
          <a:off x="0" y="214075"/>
          <a:ext cx="9159579" cy="133398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1177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Профильная подготовка 10-11</a:t>
          </a:r>
          <a:endParaRPr lang="ru-RU" sz="2500" kern="1200" dirty="0"/>
        </a:p>
      </dsp:txBody>
      <dsp:txXfrm>
        <a:off x="0" y="547571"/>
        <a:ext cx="8826083" cy="666991"/>
      </dsp:txXfrm>
    </dsp:sp>
    <dsp:sp modelId="{04FC4AE1-BD13-4154-B323-A7332B3CBF75}">
      <dsp:nvSpPr>
        <dsp:cNvPr id="0" name=""/>
        <dsp:cNvSpPr/>
      </dsp:nvSpPr>
      <dsp:spPr>
        <a:xfrm>
          <a:off x="0" y="1242769"/>
          <a:ext cx="2821150" cy="2569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Формирование профессиональных навыков (производственная практика, предметы вне учебного плана, симулирование выбора через стипендии и целевые направления)</a:t>
          </a:r>
          <a:endParaRPr lang="ru-RU" sz="1500" kern="1200" dirty="0"/>
        </a:p>
      </dsp:txBody>
      <dsp:txXfrm>
        <a:off x="0" y="1242769"/>
        <a:ext cx="2821150" cy="2569744"/>
      </dsp:txXfrm>
    </dsp:sp>
    <dsp:sp modelId="{96D03117-7C90-4AEA-B0F3-0A6CD003F1A9}">
      <dsp:nvSpPr>
        <dsp:cNvPr id="0" name=""/>
        <dsp:cNvSpPr/>
      </dsp:nvSpPr>
      <dsp:spPr>
        <a:xfrm>
          <a:off x="2821150" y="658737"/>
          <a:ext cx="6338429" cy="133398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1177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Предпрофильная</a:t>
          </a:r>
          <a:r>
            <a:rPr lang="ru-RU" sz="2500" kern="1200" dirty="0" smtClean="0"/>
            <a:t> подготовка (7=9)</a:t>
          </a:r>
          <a:endParaRPr lang="ru-RU" sz="2500" kern="1200" dirty="0"/>
        </a:p>
      </dsp:txBody>
      <dsp:txXfrm>
        <a:off x="2821150" y="992233"/>
        <a:ext cx="6004933" cy="666991"/>
      </dsp:txXfrm>
    </dsp:sp>
    <dsp:sp modelId="{4F16DB19-F06E-46E3-98E6-CE31C7C41069}">
      <dsp:nvSpPr>
        <dsp:cNvPr id="0" name=""/>
        <dsp:cNvSpPr/>
      </dsp:nvSpPr>
      <dsp:spPr>
        <a:xfrm>
          <a:off x="2821150" y="1481992"/>
          <a:ext cx="2821150" cy="29806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Формирование «инженерного мышления» через проектно-исследовательскую деятельность (факультативы, </a:t>
          </a:r>
          <a:r>
            <a:rPr lang="ru-RU" sz="1500" kern="1200" dirty="0" err="1" smtClean="0"/>
            <a:t>элективы</a:t>
          </a:r>
          <a:r>
            <a:rPr lang="ru-RU" sz="1500" kern="1200" dirty="0" smtClean="0"/>
            <a:t> – проф. проба; открытие классов с углубленным </a:t>
          </a:r>
          <a:r>
            <a:rPr lang="ru-RU" sz="1500" kern="1200" dirty="0" err="1" smtClean="0"/>
            <a:t>изученем</a:t>
          </a:r>
          <a:r>
            <a:rPr lang="ru-RU" sz="1500" kern="1200" dirty="0" smtClean="0"/>
            <a:t> предметов; школьная научно=практическая конференция, НОУ ; экскурсии, дни открытых дверей , встречи с профессионалами – формирование положительного образа рабочих профессий)</a:t>
          </a:r>
          <a:endParaRPr lang="ru-RU" sz="1500" kern="1200" dirty="0"/>
        </a:p>
      </dsp:txBody>
      <dsp:txXfrm>
        <a:off x="2821150" y="1481992"/>
        <a:ext cx="2821150" cy="2980620"/>
      </dsp:txXfrm>
    </dsp:sp>
    <dsp:sp modelId="{5378286C-5F2E-4E1C-9EE6-ED55546A7DF3}">
      <dsp:nvSpPr>
        <dsp:cNvPr id="0" name=""/>
        <dsp:cNvSpPr/>
      </dsp:nvSpPr>
      <dsp:spPr>
        <a:xfrm>
          <a:off x="5642301" y="1103398"/>
          <a:ext cx="3517278" cy="133398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1177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Пропедевтика (1-6)</a:t>
          </a:r>
          <a:endParaRPr lang="ru-RU" sz="2500" kern="1200" dirty="0"/>
        </a:p>
      </dsp:txBody>
      <dsp:txXfrm>
        <a:off x="5642301" y="1436894"/>
        <a:ext cx="3183782" cy="666991"/>
      </dsp:txXfrm>
    </dsp:sp>
    <dsp:sp modelId="{1A8AEC1D-0503-4F09-89EC-0FB7B4AF24ED}">
      <dsp:nvSpPr>
        <dsp:cNvPr id="0" name=""/>
        <dsp:cNvSpPr/>
      </dsp:nvSpPr>
      <dsp:spPr>
        <a:xfrm>
          <a:off x="5642301" y="2132092"/>
          <a:ext cx="2821150" cy="2532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 Формирование навыков исследовательской деятельности в рамках внеурочной деятельности (требования ФГОС)</a:t>
          </a:r>
          <a:endParaRPr lang="ru-RU" sz="1500" kern="1200" dirty="0"/>
        </a:p>
      </dsp:txBody>
      <dsp:txXfrm>
        <a:off x="5642301" y="2132092"/>
        <a:ext cx="2821150" cy="2532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CF30-F729-474B-A661-99D51B629B7B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3B837-03F1-4C68-8D56-42A432AE5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C1D83-F53C-431F-B9CC-C96E8832A733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A419-C362-4D62-8041-5C9468AE0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7D10-95C8-4303-A9A3-0C4158EB8432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D7698-128D-433C-8CE7-F197C1794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BE30-CC75-47E6-8672-28A3EBAD7CC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3CE02-142B-4DDE-BF5C-98DB9EE6E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ipe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0D77-0EE3-424F-96E7-29B35254399D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0BD0C-EE18-4CA5-A091-73CA1A65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8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A6FA-129B-48D7-915C-86C82049BD2E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7BB4-480C-42BA-9802-8C850D1FE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5974"/>
      </p:ext>
    </p:extLst>
  </p:cSld>
  <p:clrMapOvr>
    <a:masterClrMapping/>
  </p:clrMapOvr>
  <p:transition spd="med">
    <p:wipe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FCA5E-673D-4488-A0A3-4EBD954E747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074CF-3C05-41E9-ABC0-3F55E2313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74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4B02-6C17-4B22-8018-AA2AB5BB588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699C2-CA41-479A-8F10-8DA92186C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92370"/>
      </p:ext>
    </p:extLst>
  </p:cSld>
  <p:clrMapOvr>
    <a:masterClrMapping/>
  </p:clrMapOvr>
  <p:transition spd="med">
    <p:wipe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24828-5275-4BF1-945C-4FD98892B33B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37C03-3E70-4FE3-81EB-B66BDA4FB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17636"/>
      </p:ext>
    </p:extLst>
  </p:cSld>
  <p:clrMapOvr>
    <a:masterClrMapping/>
  </p:clrMapOvr>
  <p:transition spd="med">
    <p:wipe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D77AB-7E74-419E-8C49-A656CBBEABF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38D6-D5FC-4B23-9DBB-ED2DB8F91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17320"/>
      </p:ext>
    </p:extLst>
  </p:cSld>
  <p:clrMapOvr>
    <a:masterClrMapping/>
  </p:clrMapOvr>
  <p:transition spd="med">
    <p:wipe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D5AA-77E2-4611-9EAB-801915451B76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33FA5-694D-4B63-B6E3-2B3FCF777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54907"/>
      </p:ext>
    </p:extLst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97E8-15D8-424A-8097-7BC80D3E7B83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011F-59AF-4065-BF5D-D3E191456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7FA3E-2F54-438D-8166-8E48CCC541DB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8BF64-1CB1-4836-B46F-03814D4FF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03957"/>
      </p:ext>
    </p:extLst>
  </p:cSld>
  <p:clrMapOvr>
    <a:masterClrMapping/>
  </p:clrMapOvr>
  <p:transition spd="med">
    <p:wipe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7E3C-FC77-4BEE-8961-09123FAF0CC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8B00-40C0-4B21-800C-73CAF9244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6333"/>
      </p:ext>
    </p:extLst>
  </p:cSld>
  <p:clrMapOvr>
    <a:masterClrMapping/>
  </p:clrMapOvr>
  <p:transition spd="med">
    <p:wipe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D26AC-8A00-4048-BB39-08F8FBEA73B5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489E7-B7A2-44DA-88FB-0A47A6216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88362"/>
      </p:ext>
    </p:extLst>
  </p:cSld>
  <p:clrMapOvr>
    <a:masterClrMapping/>
  </p:clrMapOvr>
  <p:transition spd="med">
    <p:wipe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7F4DC-AC69-41C1-8FC1-35400D612CF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7F33-04CF-4EA0-9C99-0FDF0AF3B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57176"/>
      </p:ext>
    </p:extLst>
  </p:cSld>
  <p:clrMapOvr>
    <a:masterClrMapping/>
  </p:clrMapOvr>
  <p:transition spd="med">
    <p:wipe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3E151-3419-4596-A7BE-05ADF62C39F6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47A57-AE8A-4F25-B0DD-F82C94AAC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96537"/>
      </p:ext>
    </p:extLst>
  </p:cSld>
  <p:clrMapOvr>
    <a:masterClrMapping/>
  </p:clrMapOvr>
  <p:transition spd="med">
    <p:wipe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A961C-9EFC-4651-B6BA-F764E81D53EE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EBD6C-E639-4A6A-A0B1-526115ABD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30747"/>
      </p:ext>
    </p:extLst>
  </p:cSld>
  <p:clrMapOvr>
    <a:masterClrMapping/>
  </p:clrMapOvr>
  <p:transition spd="med">
    <p:wipe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90B94-700E-4A89-9E51-AB10A85744D5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EEBC-124F-402B-9D6B-671BF4281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08851"/>
      </p:ext>
    </p:extLst>
  </p:cSld>
  <p:clrMapOvr>
    <a:masterClrMapping/>
  </p:clrMapOvr>
  <p:transition spd="med">
    <p:wipe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2194-5A21-40CD-A7C0-D610D8911DA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883D-DBEB-429D-AEBC-8499E8487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22727"/>
      </p:ext>
    </p:extLst>
  </p:cSld>
  <p:clrMapOvr>
    <a:masterClrMapping/>
  </p:clrMapOvr>
  <p:transition spd="med">
    <p:wipe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521A-3504-4364-BFC7-5D9A8545461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6F960-319C-4CDC-9FCE-576BDF59D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803982"/>
      </p:ext>
    </p:extLst>
  </p:cSld>
  <p:clrMapOvr>
    <a:masterClrMapping/>
  </p:clrMapOvr>
  <p:transition spd="med">
    <p:wipe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C8A9B-A192-4E62-9EC1-DB1D11CC1383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B191-B5B8-4F69-9EBC-80B4EE9DA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54969"/>
      </p:ext>
    </p:extLst>
  </p:cSld>
  <p:clrMapOvr>
    <a:masterClrMapping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1D02B-8883-4E67-B656-64A55E9E6CE5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DA9D-E961-4844-A321-673FF5C13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9190-5624-4695-868B-8F69DE4173F0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EF1C6-EE87-4FBE-8F79-FF2AC851D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9954"/>
      </p:ext>
    </p:extLst>
  </p:cSld>
  <p:clrMapOvr>
    <a:masterClrMapping/>
  </p:clrMapOvr>
  <p:transition spd="med">
    <p:wipe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01D7-E806-4E56-BD4F-548107C6E22C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E813A-056F-472E-9AF9-B371FC8BB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40732"/>
      </p:ext>
    </p:extLst>
  </p:cSld>
  <p:clrMapOvr>
    <a:masterClrMapping/>
  </p:clrMapOvr>
  <p:transition spd="med">
    <p:wipe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51D38-4AA5-4D1B-A4A8-145B6E9B9F30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B2FE-154D-4FC4-B6E0-D542689CF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48996"/>
      </p:ext>
    </p:extLst>
  </p:cSld>
  <p:clrMapOvr>
    <a:masterClrMapping/>
  </p:clrMapOvr>
  <p:transition spd="med">
    <p:wipe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F500-2483-47EA-8D90-0BF7E187F85F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891AC-10BD-43E1-892E-A51BEE6EC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46855"/>
      </p:ext>
    </p:extLst>
  </p:cSld>
  <p:clrMapOvr>
    <a:masterClrMapping/>
  </p:clrMapOvr>
  <p:transition spd="med">
    <p:wipe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4B17E-EE66-47E7-946A-0401C237F4F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8C01F-C033-414F-865B-78A161F6F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84022"/>
      </p:ext>
    </p:extLst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F138-F8AD-4DA4-B8E1-CDA8FD8D4F0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592E7-96B5-47AA-98DA-AA1CA9968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D1DD-03F9-425D-A907-48747997736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5C825-52B0-42E2-9DB0-6AD24DDFB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66419-8432-4D41-A881-79D5C04A311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11FAE-4FF0-492C-BA48-479A79BD2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8BF82-7E31-4E2E-938C-1137FA54EBE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4AAF-B404-49C1-B420-B58E234D7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26ECC-EF74-44FA-9D36-316610850243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8F1D-8430-40DC-BD82-F53F21200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E080"/>
            </a:gs>
            <a:gs pos="8000">
              <a:srgbClr val="FBFFE1"/>
            </a:gs>
            <a:gs pos="19000">
              <a:srgbClr val="B7E080"/>
            </a:gs>
            <a:gs pos="70000">
              <a:srgbClr val="92D050"/>
            </a:gs>
            <a:gs pos="100000">
              <a:srgbClr val="156B1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6FBB1F-3ED6-412B-8438-BF83EE2FDB0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284786-630F-45ED-8464-D0738093E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med">
    <p:wipe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7E080"/>
            </a:gs>
            <a:gs pos="8000">
              <a:srgbClr val="FBFFE1"/>
            </a:gs>
            <a:gs pos="19000">
              <a:srgbClr val="B7E080"/>
            </a:gs>
            <a:gs pos="70000">
              <a:srgbClr val="92D050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B23D67-7E23-4F07-B372-67665DAB0C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17.12.2014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6B07D-EC5A-4E53-A09C-D8BEE6F4C8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BF5F9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685ED9-BDF7-4A64-AC1E-4E8C79FBDD0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BF5F9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BF5F9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3D84E0-4CEA-408B-898A-1E0A77D4F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35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med">
    <p:wipe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E080"/>
            </a:gs>
            <a:gs pos="8000">
              <a:srgbClr val="FBFFE1"/>
            </a:gs>
            <a:gs pos="19000">
              <a:srgbClr val="B7E080"/>
            </a:gs>
            <a:gs pos="70000">
              <a:srgbClr val="92D050"/>
            </a:gs>
            <a:gs pos="100000">
              <a:srgbClr val="156B1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B5E1CC-F7FA-43CB-93E6-726BD3A0DC6D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C41266-38D6-4C15-92F7-54C69B640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med">
    <p:wipe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14348" y="5229200"/>
            <a:ext cx="8429652" cy="162882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/>
          <a:lstStyle/>
          <a:p>
            <a:pPr algn="r" fontAlgn="auto"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победитель ПНПО 2007,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конкурса проектов «Электронная учительская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Базовая площадка КСП с 2011-2013гг.,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 трансфера технологий с 2014г.</a:t>
            </a:r>
          </a:p>
          <a:p>
            <a:pPr algn="r" fontAlgn="auto"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188640"/>
            <a:ext cx="3876675" cy="619125"/>
          </a:xfrm>
          <a:prstGeom prst="rect">
            <a:avLst/>
          </a:prstGeom>
          <a:noFill/>
        </p:spPr>
      </p:pic>
      <p:pic>
        <p:nvPicPr>
          <p:cNvPr id="7" name="Рисунок 7" descr="Рисунок2"/>
          <p:cNvPicPr>
            <a:picLocks/>
          </p:cNvPicPr>
          <p:nvPr/>
        </p:nvPicPr>
        <p:blipFill>
          <a:blip r:embed="rId4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943" y="229716"/>
            <a:ext cx="363537" cy="534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56146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5877273"/>
            <a:ext cx="9144000" cy="980728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225" name="Группа 35"/>
          <p:cNvGrpSpPr>
            <a:grpSpLocks/>
          </p:cNvGrpSpPr>
          <p:nvPr/>
        </p:nvGrpSpPr>
        <p:grpSpPr bwMode="auto">
          <a:xfrm>
            <a:off x="2071688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6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7" name="Группа 54"/>
          <p:cNvGrpSpPr>
            <a:grpSpLocks/>
          </p:cNvGrpSpPr>
          <p:nvPr/>
        </p:nvGrpSpPr>
        <p:grpSpPr bwMode="auto">
          <a:xfrm>
            <a:off x="2500313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8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9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0" name="Группа 72"/>
          <p:cNvGrpSpPr>
            <a:grpSpLocks/>
          </p:cNvGrpSpPr>
          <p:nvPr/>
        </p:nvGrpSpPr>
        <p:grpSpPr bwMode="auto">
          <a:xfrm>
            <a:off x="3143250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1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2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3" name="Группа 90"/>
          <p:cNvGrpSpPr>
            <a:grpSpLocks/>
          </p:cNvGrpSpPr>
          <p:nvPr/>
        </p:nvGrpSpPr>
        <p:grpSpPr bwMode="auto">
          <a:xfrm>
            <a:off x="3786188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4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5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6" name="Группа 108"/>
          <p:cNvGrpSpPr>
            <a:grpSpLocks/>
          </p:cNvGrpSpPr>
          <p:nvPr/>
        </p:nvGrpSpPr>
        <p:grpSpPr bwMode="auto">
          <a:xfrm>
            <a:off x="4429125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7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8" name="Группа 120"/>
          <p:cNvGrpSpPr>
            <a:grpSpLocks/>
          </p:cNvGrpSpPr>
          <p:nvPr/>
        </p:nvGrpSpPr>
        <p:grpSpPr bwMode="auto">
          <a:xfrm>
            <a:off x="4857750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9" name="Группа 126"/>
          <p:cNvGrpSpPr>
            <a:grpSpLocks/>
          </p:cNvGrpSpPr>
          <p:nvPr/>
        </p:nvGrpSpPr>
        <p:grpSpPr bwMode="auto">
          <a:xfrm>
            <a:off x="5072063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1" name="Группа 138"/>
          <p:cNvGrpSpPr>
            <a:grpSpLocks/>
          </p:cNvGrpSpPr>
          <p:nvPr/>
        </p:nvGrpSpPr>
        <p:grpSpPr bwMode="auto">
          <a:xfrm>
            <a:off x="5500688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2" name="Группа 144"/>
          <p:cNvGrpSpPr>
            <a:grpSpLocks/>
          </p:cNvGrpSpPr>
          <p:nvPr/>
        </p:nvGrpSpPr>
        <p:grpSpPr bwMode="auto">
          <a:xfrm>
            <a:off x="5715000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3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4" name="Группа 156"/>
          <p:cNvGrpSpPr>
            <a:grpSpLocks/>
          </p:cNvGrpSpPr>
          <p:nvPr/>
        </p:nvGrpSpPr>
        <p:grpSpPr bwMode="auto">
          <a:xfrm>
            <a:off x="6143625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5" name="Группа 162"/>
          <p:cNvGrpSpPr>
            <a:grpSpLocks/>
          </p:cNvGrpSpPr>
          <p:nvPr/>
        </p:nvGrpSpPr>
        <p:grpSpPr bwMode="auto">
          <a:xfrm>
            <a:off x="6357938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6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0" y="6217465"/>
            <a:ext cx="9122352" cy="56673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Школа активно привлекает различные источники финансирования для развития </a:t>
            </a:r>
            <a:endParaRPr lang="ru-RU" sz="2400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249" name="Рисунок 1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88913"/>
            <a:ext cx="3876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0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230188"/>
            <a:ext cx="3635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1418541"/>
            <a:ext cx="3913187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2" y="1443661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3240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6316346"/>
            <a:ext cx="9144000" cy="541654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35"/>
          <p:cNvGrpSpPr/>
          <p:nvPr/>
        </p:nvGrpSpPr>
        <p:grpSpPr>
          <a:xfrm>
            <a:off x="2071670" y="6357958"/>
            <a:ext cx="178876" cy="32175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285984" y="6357958"/>
            <a:ext cx="178876" cy="32175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54"/>
          <p:cNvGrpSpPr/>
          <p:nvPr/>
        </p:nvGrpSpPr>
        <p:grpSpPr>
          <a:xfrm>
            <a:off x="2500298" y="6357958"/>
            <a:ext cx="178876" cy="32175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60"/>
          <p:cNvGrpSpPr/>
          <p:nvPr/>
        </p:nvGrpSpPr>
        <p:grpSpPr>
          <a:xfrm>
            <a:off x="2714612" y="6357958"/>
            <a:ext cx="178876" cy="32175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66"/>
          <p:cNvGrpSpPr/>
          <p:nvPr/>
        </p:nvGrpSpPr>
        <p:grpSpPr>
          <a:xfrm>
            <a:off x="2928926" y="6357958"/>
            <a:ext cx="178876" cy="32175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72"/>
          <p:cNvGrpSpPr/>
          <p:nvPr/>
        </p:nvGrpSpPr>
        <p:grpSpPr>
          <a:xfrm>
            <a:off x="3143240" y="6357958"/>
            <a:ext cx="178876" cy="32175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8"/>
          <p:cNvGrpSpPr/>
          <p:nvPr/>
        </p:nvGrpSpPr>
        <p:grpSpPr>
          <a:xfrm>
            <a:off x="3357554" y="6357958"/>
            <a:ext cx="178876" cy="32175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4"/>
          <p:cNvGrpSpPr/>
          <p:nvPr/>
        </p:nvGrpSpPr>
        <p:grpSpPr>
          <a:xfrm>
            <a:off x="3571868" y="6357958"/>
            <a:ext cx="178876" cy="32175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90"/>
          <p:cNvGrpSpPr/>
          <p:nvPr/>
        </p:nvGrpSpPr>
        <p:grpSpPr>
          <a:xfrm>
            <a:off x="3786182" y="6357958"/>
            <a:ext cx="178876" cy="32175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96"/>
          <p:cNvGrpSpPr/>
          <p:nvPr/>
        </p:nvGrpSpPr>
        <p:grpSpPr>
          <a:xfrm>
            <a:off x="4000496" y="6357958"/>
            <a:ext cx="178876" cy="32175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02"/>
          <p:cNvGrpSpPr/>
          <p:nvPr/>
        </p:nvGrpSpPr>
        <p:grpSpPr>
          <a:xfrm>
            <a:off x="4214810" y="6357958"/>
            <a:ext cx="178876" cy="32175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08"/>
          <p:cNvGrpSpPr/>
          <p:nvPr/>
        </p:nvGrpSpPr>
        <p:grpSpPr>
          <a:xfrm>
            <a:off x="4429124" y="6357958"/>
            <a:ext cx="178876" cy="32175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14"/>
          <p:cNvGrpSpPr/>
          <p:nvPr/>
        </p:nvGrpSpPr>
        <p:grpSpPr>
          <a:xfrm>
            <a:off x="4643438" y="6357958"/>
            <a:ext cx="178876" cy="32175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20"/>
          <p:cNvGrpSpPr/>
          <p:nvPr/>
        </p:nvGrpSpPr>
        <p:grpSpPr>
          <a:xfrm>
            <a:off x="4857752" y="6357958"/>
            <a:ext cx="178876" cy="32175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26"/>
          <p:cNvGrpSpPr/>
          <p:nvPr/>
        </p:nvGrpSpPr>
        <p:grpSpPr>
          <a:xfrm>
            <a:off x="5072066" y="6357958"/>
            <a:ext cx="178876" cy="32175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32"/>
          <p:cNvGrpSpPr/>
          <p:nvPr/>
        </p:nvGrpSpPr>
        <p:grpSpPr>
          <a:xfrm>
            <a:off x="5286380" y="6357958"/>
            <a:ext cx="178876" cy="32175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Группа 138"/>
          <p:cNvGrpSpPr/>
          <p:nvPr/>
        </p:nvGrpSpPr>
        <p:grpSpPr>
          <a:xfrm>
            <a:off x="5500694" y="6357958"/>
            <a:ext cx="178876" cy="32175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Группа 144"/>
          <p:cNvGrpSpPr/>
          <p:nvPr/>
        </p:nvGrpSpPr>
        <p:grpSpPr>
          <a:xfrm>
            <a:off x="5715008" y="6357958"/>
            <a:ext cx="178876" cy="32175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Группа 150"/>
          <p:cNvGrpSpPr/>
          <p:nvPr/>
        </p:nvGrpSpPr>
        <p:grpSpPr>
          <a:xfrm>
            <a:off x="5929322" y="6357958"/>
            <a:ext cx="178876" cy="32175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Группа 156"/>
          <p:cNvGrpSpPr/>
          <p:nvPr/>
        </p:nvGrpSpPr>
        <p:grpSpPr>
          <a:xfrm>
            <a:off x="6143636" y="6357958"/>
            <a:ext cx="178876" cy="32175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162"/>
          <p:cNvGrpSpPr/>
          <p:nvPr/>
        </p:nvGrpSpPr>
        <p:grpSpPr>
          <a:xfrm>
            <a:off x="6357950" y="6357958"/>
            <a:ext cx="178876" cy="32175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Группа 168"/>
          <p:cNvGrpSpPr/>
          <p:nvPr/>
        </p:nvGrpSpPr>
        <p:grpSpPr>
          <a:xfrm>
            <a:off x="6572264" y="6357958"/>
            <a:ext cx="178876" cy="32175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107504" y="6246638"/>
            <a:ext cx="8928992" cy="566738"/>
          </a:xfrm>
        </p:spPr>
        <p:txBody>
          <a:bodyPr>
            <a:noAutofit/>
          </a:bodyPr>
          <a:lstStyle/>
          <a:p>
            <a:pPr algn="ctr"/>
            <a:r>
              <a:rPr lang="ru-RU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Школа «Технологии будущего» – новая форма сотрудничества</a:t>
            </a:r>
            <a:endParaRPr lang="ru-RU" b="1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163" name="Рисунок 16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26" y="188641"/>
            <a:ext cx="3876675" cy="619125"/>
          </a:xfrm>
          <a:prstGeom prst="rect">
            <a:avLst/>
          </a:prstGeom>
          <a:noFill/>
        </p:spPr>
      </p:pic>
      <p:pic>
        <p:nvPicPr>
          <p:cNvPr id="169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943" y="229716"/>
            <a:ext cx="363537" cy="534988"/>
          </a:xfrm>
          <a:prstGeom prst="rect">
            <a:avLst/>
          </a:prstGeom>
          <a:noFill/>
        </p:spPr>
      </p:pic>
      <p:pic>
        <p:nvPicPr>
          <p:cNvPr id="3075" name="Picture 3" descr="E:\экскурсия КнАГТУ\IMG_0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0" y="1977821"/>
            <a:ext cx="3840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E:\экскурсия КнАГТУ\IMG_0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4" y="120372"/>
            <a:ext cx="3840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E:\экскурсия КнАГТУ\IMG_0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4" y="3143248"/>
            <a:ext cx="3840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599545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  <a:t>Спасибо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1435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Настраиваемся на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инновации.</a:t>
            </a:r>
            <a:b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новые возможности.</a:t>
            </a:r>
            <a:b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профессиональный опыт.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6215063"/>
            <a:ext cx="9144000" cy="642937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225" name="Группа 35"/>
          <p:cNvGrpSpPr>
            <a:grpSpLocks/>
          </p:cNvGrpSpPr>
          <p:nvPr/>
        </p:nvGrpSpPr>
        <p:grpSpPr bwMode="auto">
          <a:xfrm>
            <a:off x="2071688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6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7" name="Группа 54"/>
          <p:cNvGrpSpPr>
            <a:grpSpLocks/>
          </p:cNvGrpSpPr>
          <p:nvPr/>
        </p:nvGrpSpPr>
        <p:grpSpPr bwMode="auto">
          <a:xfrm>
            <a:off x="2500313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8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9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0" name="Группа 72"/>
          <p:cNvGrpSpPr>
            <a:grpSpLocks/>
          </p:cNvGrpSpPr>
          <p:nvPr/>
        </p:nvGrpSpPr>
        <p:grpSpPr bwMode="auto">
          <a:xfrm>
            <a:off x="3143250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1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2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3" name="Группа 90"/>
          <p:cNvGrpSpPr>
            <a:grpSpLocks/>
          </p:cNvGrpSpPr>
          <p:nvPr/>
        </p:nvGrpSpPr>
        <p:grpSpPr bwMode="auto">
          <a:xfrm>
            <a:off x="3786188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4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5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6" name="Группа 108"/>
          <p:cNvGrpSpPr>
            <a:grpSpLocks/>
          </p:cNvGrpSpPr>
          <p:nvPr/>
        </p:nvGrpSpPr>
        <p:grpSpPr bwMode="auto">
          <a:xfrm>
            <a:off x="4429125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7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8" name="Группа 120"/>
          <p:cNvGrpSpPr>
            <a:grpSpLocks/>
          </p:cNvGrpSpPr>
          <p:nvPr/>
        </p:nvGrpSpPr>
        <p:grpSpPr bwMode="auto">
          <a:xfrm>
            <a:off x="4857750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9" name="Группа 126"/>
          <p:cNvGrpSpPr>
            <a:grpSpLocks/>
          </p:cNvGrpSpPr>
          <p:nvPr/>
        </p:nvGrpSpPr>
        <p:grpSpPr bwMode="auto">
          <a:xfrm>
            <a:off x="5072063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1" name="Группа 138"/>
          <p:cNvGrpSpPr>
            <a:grpSpLocks/>
          </p:cNvGrpSpPr>
          <p:nvPr/>
        </p:nvGrpSpPr>
        <p:grpSpPr bwMode="auto">
          <a:xfrm>
            <a:off x="5500688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2" name="Группа 144"/>
          <p:cNvGrpSpPr>
            <a:grpSpLocks/>
          </p:cNvGrpSpPr>
          <p:nvPr/>
        </p:nvGrpSpPr>
        <p:grpSpPr bwMode="auto">
          <a:xfrm>
            <a:off x="5715000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3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4" name="Группа 156"/>
          <p:cNvGrpSpPr>
            <a:grpSpLocks/>
          </p:cNvGrpSpPr>
          <p:nvPr/>
        </p:nvGrpSpPr>
        <p:grpSpPr bwMode="auto">
          <a:xfrm>
            <a:off x="6143625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5" name="Группа 162"/>
          <p:cNvGrpSpPr>
            <a:grpSpLocks/>
          </p:cNvGrpSpPr>
          <p:nvPr/>
        </p:nvGrpSpPr>
        <p:grpSpPr bwMode="auto">
          <a:xfrm>
            <a:off x="6357938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6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179513" y="6217465"/>
            <a:ext cx="8942840" cy="56673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Лидеры нации о инженерных и рабочих профессиях</a:t>
            </a:r>
            <a:endParaRPr lang="ru-RU" sz="2400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249" name="Рисунок 1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88913"/>
            <a:ext cx="3876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0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230188"/>
            <a:ext cx="3635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9010"/>
            <a:ext cx="3600000" cy="269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036177"/>
            <a:ext cx="4003075" cy="267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4929188" y="3879345"/>
            <a:ext cx="4056256" cy="2019315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Президент РФ Владимир Путин считает, что качество инженерного и рабочего образования в России необходимо существенно повышать и сделать его равным лучшим мировым </a:t>
            </a:r>
            <a:r>
              <a:rPr lang="ru-RU" dirty="0" smtClean="0"/>
              <a:t>стандартам (4.12.2014)</a:t>
            </a:r>
            <a:endParaRPr lang="ru-RU" dirty="0"/>
          </a:p>
        </p:txBody>
      </p:sp>
      <p:sp>
        <p:nvSpPr>
          <p:cNvPr id="163" name="Прямоугольник с двумя вырезанными противолежащими углами 162"/>
          <p:cNvSpPr/>
          <p:nvPr/>
        </p:nvSpPr>
        <p:spPr>
          <a:xfrm>
            <a:off x="103432" y="3879345"/>
            <a:ext cx="4056256" cy="2019315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Председатель правительства РФ Дмитрий Медведев: </a:t>
            </a:r>
            <a:r>
              <a:rPr lang="ru-RU" dirty="0"/>
              <a:t>курс на поддержку инженерного образования себя </a:t>
            </a:r>
            <a:r>
              <a:rPr lang="ru-RU" dirty="0" smtClean="0"/>
              <a:t>оправдывает</a:t>
            </a:r>
          </a:p>
          <a:p>
            <a:pPr algn="ctr"/>
            <a:r>
              <a:rPr lang="ru-RU" dirty="0" smtClean="0"/>
              <a:t>(25.03.2014)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34808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6215063"/>
            <a:ext cx="9144000" cy="642937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225" name="Группа 35"/>
          <p:cNvGrpSpPr>
            <a:grpSpLocks/>
          </p:cNvGrpSpPr>
          <p:nvPr/>
        </p:nvGrpSpPr>
        <p:grpSpPr bwMode="auto">
          <a:xfrm>
            <a:off x="2071688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6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7" name="Группа 54"/>
          <p:cNvGrpSpPr>
            <a:grpSpLocks/>
          </p:cNvGrpSpPr>
          <p:nvPr/>
        </p:nvGrpSpPr>
        <p:grpSpPr bwMode="auto">
          <a:xfrm>
            <a:off x="2500313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8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9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0" name="Группа 72"/>
          <p:cNvGrpSpPr>
            <a:grpSpLocks/>
          </p:cNvGrpSpPr>
          <p:nvPr/>
        </p:nvGrpSpPr>
        <p:grpSpPr bwMode="auto">
          <a:xfrm>
            <a:off x="3143250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1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2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3" name="Группа 90"/>
          <p:cNvGrpSpPr>
            <a:grpSpLocks/>
          </p:cNvGrpSpPr>
          <p:nvPr/>
        </p:nvGrpSpPr>
        <p:grpSpPr bwMode="auto">
          <a:xfrm>
            <a:off x="3786188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4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5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6" name="Группа 108"/>
          <p:cNvGrpSpPr>
            <a:grpSpLocks/>
          </p:cNvGrpSpPr>
          <p:nvPr/>
        </p:nvGrpSpPr>
        <p:grpSpPr bwMode="auto">
          <a:xfrm>
            <a:off x="4429125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7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8" name="Группа 120"/>
          <p:cNvGrpSpPr>
            <a:grpSpLocks/>
          </p:cNvGrpSpPr>
          <p:nvPr/>
        </p:nvGrpSpPr>
        <p:grpSpPr bwMode="auto">
          <a:xfrm>
            <a:off x="4857750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9" name="Группа 126"/>
          <p:cNvGrpSpPr>
            <a:grpSpLocks/>
          </p:cNvGrpSpPr>
          <p:nvPr/>
        </p:nvGrpSpPr>
        <p:grpSpPr bwMode="auto">
          <a:xfrm>
            <a:off x="5072063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1" name="Группа 138"/>
          <p:cNvGrpSpPr>
            <a:grpSpLocks/>
          </p:cNvGrpSpPr>
          <p:nvPr/>
        </p:nvGrpSpPr>
        <p:grpSpPr bwMode="auto">
          <a:xfrm>
            <a:off x="5500688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2" name="Группа 144"/>
          <p:cNvGrpSpPr>
            <a:grpSpLocks/>
          </p:cNvGrpSpPr>
          <p:nvPr/>
        </p:nvGrpSpPr>
        <p:grpSpPr bwMode="auto">
          <a:xfrm>
            <a:off x="5715000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3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4" name="Группа 156"/>
          <p:cNvGrpSpPr>
            <a:grpSpLocks/>
          </p:cNvGrpSpPr>
          <p:nvPr/>
        </p:nvGrpSpPr>
        <p:grpSpPr bwMode="auto">
          <a:xfrm>
            <a:off x="6143625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5" name="Группа 162"/>
          <p:cNvGrpSpPr>
            <a:grpSpLocks/>
          </p:cNvGrpSpPr>
          <p:nvPr/>
        </p:nvGrpSpPr>
        <p:grpSpPr bwMode="auto">
          <a:xfrm>
            <a:off x="6357938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6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0" y="6217465"/>
            <a:ext cx="9122352" cy="56673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Этапы деятельности по профильной ориентации</a:t>
            </a:r>
            <a:endParaRPr lang="ru-RU" sz="2800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249" name="Рисунок 1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88913"/>
            <a:ext cx="3876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0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230188"/>
            <a:ext cx="3635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44680632"/>
              </p:ext>
            </p:extLst>
          </p:nvPr>
        </p:nvGraphicFramePr>
        <p:xfrm>
          <a:off x="0" y="1142984"/>
          <a:ext cx="9159580" cy="487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900045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6215063"/>
            <a:ext cx="9144000" cy="642937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225" name="Группа 35"/>
          <p:cNvGrpSpPr>
            <a:grpSpLocks/>
          </p:cNvGrpSpPr>
          <p:nvPr/>
        </p:nvGrpSpPr>
        <p:grpSpPr bwMode="auto">
          <a:xfrm>
            <a:off x="2071688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6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7" name="Группа 54"/>
          <p:cNvGrpSpPr>
            <a:grpSpLocks/>
          </p:cNvGrpSpPr>
          <p:nvPr/>
        </p:nvGrpSpPr>
        <p:grpSpPr bwMode="auto">
          <a:xfrm>
            <a:off x="2500313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8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9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0" name="Группа 72"/>
          <p:cNvGrpSpPr>
            <a:grpSpLocks/>
          </p:cNvGrpSpPr>
          <p:nvPr/>
        </p:nvGrpSpPr>
        <p:grpSpPr bwMode="auto">
          <a:xfrm>
            <a:off x="3143250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1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2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3" name="Группа 90"/>
          <p:cNvGrpSpPr>
            <a:grpSpLocks/>
          </p:cNvGrpSpPr>
          <p:nvPr/>
        </p:nvGrpSpPr>
        <p:grpSpPr bwMode="auto">
          <a:xfrm>
            <a:off x="3786188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4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5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6" name="Группа 108"/>
          <p:cNvGrpSpPr>
            <a:grpSpLocks/>
          </p:cNvGrpSpPr>
          <p:nvPr/>
        </p:nvGrpSpPr>
        <p:grpSpPr bwMode="auto">
          <a:xfrm>
            <a:off x="4429125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7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8" name="Группа 120"/>
          <p:cNvGrpSpPr>
            <a:grpSpLocks/>
          </p:cNvGrpSpPr>
          <p:nvPr/>
        </p:nvGrpSpPr>
        <p:grpSpPr bwMode="auto">
          <a:xfrm>
            <a:off x="4857750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9" name="Группа 126"/>
          <p:cNvGrpSpPr>
            <a:grpSpLocks/>
          </p:cNvGrpSpPr>
          <p:nvPr/>
        </p:nvGrpSpPr>
        <p:grpSpPr bwMode="auto">
          <a:xfrm>
            <a:off x="5072063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1" name="Группа 138"/>
          <p:cNvGrpSpPr>
            <a:grpSpLocks/>
          </p:cNvGrpSpPr>
          <p:nvPr/>
        </p:nvGrpSpPr>
        <p:grpSpPr bwMode="auto">
          <a:xfrm>
            <a:off x="5500688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2" name="Группа 144"/>
          <p:cNvGrpSpPr>
            <a:grpSpLocks/>
          </p:cNvGrpSpPr>
          <p:nvPr/>
        </p:nvGrpSpPr>
        <p:grpSpPr bwMode="auto">
          <a:xfrm>
            <a:off x="5715000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3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4" name="Группа 156"/>
          <p:cNvGrpSpPr>
            <a:grpSpLocks/>
          </p:cNvGrpSpPr>
          <p:nvPr/>
        </p:nvGrpSpPr>
        <p:grpSpPr bwMode="auto">
          <a:xfrm>
            <a:off x="6143625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5" name="Группа 162"/>
          <p:cNvGrpSpPr>
            <a:grpSpLocks/>
          </p:cNvGrpSpPr>
          <p:nvPr/>
        </p:nvGrpSpPr>
        <p:grpSpPr bwMode="auto">
          <a:xfrm>
            <a:off x="6357938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6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0" y="6217465"/>
            <a:ext cx="9122352" cy="56673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Профориентация</a:t>
            </a:r>
            <a:endParaRPr lang="ru-RU" sz="2800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249" name="Рисунок 1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88913"/>
            <a:ext cx="3876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0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230188"/>
            <a:ext cx="3635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44" y="1114995"/>
            <a:ext cx="3511276" cy="234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9" y="281394"/>
            <a:ext cx="3625304" cy="271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640883"/>
            <a:ext cx="3357596" cy="251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98" y="3558211"/>
            <a:ext cx="4060415" cy="30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7" y="3456988"/>
            <a:ext cx="3349498" cy="251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08246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35"/>
          <p:cNvGrpSpPr/>
          <p:nvPr/>
        </p:nvGrpSpPr>
        <p:grpSpPr>
          <a:xfrm>
            <a:off x="2071670" y="6357958"/>
            <a:ext cx="178876" cy="32175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285984" y="6357958"/>
            <a:ext cx="178876" cy="32175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54"/>
          <p:cNvGrpSpPr/>
          <p:nvPr/>
        </p:nvGrpSpPr>
        <p:grpSpPr>
          <a:xfrm>
            <a:off x="2500298" y="6357958"/>
            <a:ext cx="178876" cy="32175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60"/>
          <p:cNvGrpSpPr/>
          <p:nvPr/>
        </p:nvGrpSpPr>
        <p:grpSpPr>
          <a:xfrm>
            <a:off x="2714612" y="6357958"/>
            <a:ext cx="178876" cy="32175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66"/>
          <p:cNvGrpSpPr/>
          <p:nvPr/>
        </p:nvGrpSpPr>
        <p:grpSpPr>
          <a:xfrm>
            <a:off x="2928926" y="6357958"/>
            <a:ext cx="178876" cy="32175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72"/>
          <p:cNvGrpSpPr/>
          <p:nvPr/>
        </p:nvGrpSpPr>
        <p:grpSpPr>
          <a:xfrm>
            <a:off x="3143240" y="6357958"/>
            <a:ext cx="178876" cy="32175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8"/>
          <p:cNvGrpSpPr/>
          <p:nvPr/>
        </p:nvGrpSpPr>
        <p:grpSpPr>
          <a:xfrm>
            <a:off x="3357554" y="6357958"/>
            <a:ext cx="178876" cy="32175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4"/>
          <p:cNvGrpSpPr/>
          <p:nvPr/>
        </p:nvGrpSpPr>
        <p:grpSpPr>
          <a:xfrm>
            <a:off x="3571868" y="6357958"/>
            <a:ext cx="178876" cy="32175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90"/>
          <p:cNvGrpSpPr/>
          <p:nvPr/>
        </p:nvGrpSpPr>
        <p:grpSpPr>
          <a:xfrm>
            <a:off x="3786182" y="6357958"/>
            <a:ext cx="178876" cy="32175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96"/>
          <p:cNvGrpSpPr/>
          <p:nvPr/>
        </p:nvGrpSpPr>
        <p:grpSpPr>
          <a:xfrm>
            <a:off x="4000496" y="6357958"/>
            <a:ext cx="178876" cy="32175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02"/>
          <p:cNvGrpSpPr/>
          <p:nvPr/>
        </p:nvGrpSpPr>
        <p:grpSpPr>
          <a:xfrm>
            <a:off x="4214810" y="6357958"/>
            <a:ext cx="178876" cy="32175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08"/>
          <p:cNvGrpSpPr/>
          <p:nvPr/>
        </p:nvGrpSpPr>
        <p:grpSpPr>
          <a:xfrm>
            <a:off x="4429124" y="6357958"/>
            <a:ext cx="178876" cy="32175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14"/>
          <p:cNvGrpSpPr/>
          <p:nvPr/>
        </p:nvGrpSpPr>
        <p:grpSpPr>
          <a:xfrm>
            <a:off x="4643438" y="6357958"/>
            <a:ext cx="178876" cy="32175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20"/>
          <p:cNvGrpSpPr/>
          <p:nvPr/>
        </p:nvGrpSpPr>
        <p:grpSpPr>
          <a:xfrm>
            <a:off x="4857752" y="6357958"/>
            <a:ext cx="178876" cy="32175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26"/>
          <p:cNvGrpSpPr/>
          <p:nvPr/>
        </p:nvGrpSpPr>
        <p:grpSpPr>
          <a:xfrm>
            <a:off x="5072066" y="6357958"/>
            <a:ext cx="178876" cy="32175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32"/>
          <p:cNvGrpSpPr/>
          <p:nvPr/>
        </p:nvGrpSpPr>
        <p:grpSpPr>
          <a:xfrm>
            <a:off x="5286380" y="6357958"/>
            <a:ext cx="178876" cy="32175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Группа 138"/>
          <p:cNvGrpSpPr/>
          <p:nvPr/>
        </p:nvGrpSpPr>
        <p:grpSpPr>
          <a:xfrm>
            <a:off x="5500694" y="6357958"/>
            <a:ext cx="178876" cy="32175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Группа 144"/>
          <p:cNvGrpSpPr/>
          <p:nvPr/>
        </p:nvGrpSpPr>
        <p:grpSpPr>
          <a:xfrm>
            <a:off x="5715008" y="6357958"/>
            <a:ext cx="178876" cy="32175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Группа 150"/>
          <p:cNvGrpSpPr/>
          <p:nvPr/>
        </p:nvGrpSpPr>
        <p:grpSpPr>
          <a:xfrm>
            <a:off x="5929322" y="6357958"/>
            <a:ext cx="178876" cy="32175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Группа 156"/>
          <p:cNvGrpSpPr/>
          <p:nvPr/>
        </p:nvGrpSpPr>
        <p:grpSpPr>
          <a:xfrm>
            <a:off x="6143636" y="6357958"/>
            <a:ext cx="178876" cy="32175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162"/>
          <p:cNvGrpSpPr/>
          <p:nvPr/>
        </p:nvGrpSpPr>
        <p:grpSpPr>
          <a:xfrm>
            <a:off x="6357950" y="6357958"/>
            <a:ext cx="178876" cy="32175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Группа 168"/>
          <p:cNvGrpSpPr/>
          <p:nvPr/>
        </p:nvGrpSpPr>
        <p:grpSpPr>
          <a:xfrm>
            <a:off x="6572264" y="6357958"/>
            <a:ext cx="178876" cy="32175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348" y="5572140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786" y="5643578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348" y="5715016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454"/>
              <a:ext cx="36000" cy="360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66738"/>
          </a:xfrm>
        </p:spPr>
        <p:txBody>
          <a:bodyPr>
            <a:noAutofit/>
          </a:bodyPr>
          <a:lstStyle/>
          <a:p>
            <a:pPr algn="ctr"/>
            <a:r>
              <a:rPr lang="ru-RU" sz="2200" b="1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Команда «Навигатор» МОУ СОШ №4 – двукратный призер олимпиады, посвященной дню машиностроителя</a:t>
            </a:r>
            <a:br>
              <a:rPr lang="ru-RU" sz="2200" b="1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</a:br>
            <a:r>
              <a:rPr lang="ru-RU" sz="2200" b="1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(организована </a:t>
            </a:r>
            <a:r>
              <a:rPr lang="ru-RU" sz="2200" b="1" spc="200" dirty="0" err="1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КнААЗ</a:t>
            </a:r>
            <a:r>
              <a:rPr lang="ru-RU" sz="2200" b="1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)</a:t>
            </a:r>
            <a:endParaRPr lang="ru-RU" sz="2200" b="1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4" y="143885"/>
            <a:ext cx="7236296" cy="542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60669"/>
      </p:ext>
    </p:extLst>
  </p:cSld>
  <p:clrMapOvr>
    <a:masterClrMapping/>
  </p:clrMapOvr>
  <p:transition spd="med" advClick="0" advTm="10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2071688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54"/>
          <p:cNvGrpSpPr>
            <a:grpSpLocks/>
          </p:cNvGrpSpPr>
          <p:nvPr/>
        </p:nvGrpSpPr>
        <p:grpSpPr bwMode="auto">
          <a:xfrm>
            <a:off x="2500313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72"/>
          <p:cNvGrpSpPr>
            <a:grpSpLocks/>
          </p:cNvGrpSpPr>
          <p:nvPr/>
        </p:nvGrpSpPr>
        <p:grpSpPr bwMode="auto">
          <a:xfrm>
            <a:off x="3143250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90"/>
          <p:cNvGrpSpPr>
            <a:grpSpLocks/>
          </p:cNvGrpSpPr>
          <p:nvPr/>
        </p:nvGrpSpPr>
        <p:grpSpPr bwMode="auto">
          <a:xfrm>
            <a:off x="3786188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08"/>
          <p:cNvGrpSpPr>
            <a:grpSpLocks/>
          </p:cNvGrpSpPr>
          <p:nvPr/>
        </p:nvGrpSpPr>
        <p:grpSpPr bwMode="auto">
          <a:xfrm>
            <a:off x="4429125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20"/>
          <p:cNvGrpSpPr>
            <a:grpSpLocks/>
          </p:cNvGrpSpPr>
          <p:nvPr/>
        </p:nvGrpSpPr>
        <p:grpSpPr bwMode="auto">
          <a:xfrm>
            <a:off x="4857750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26"/>
          <p:cNvGrpSpPr>
            <a:grpSpLocks/>
          </p:cNvGrpSpPr>
          <p:nvPr/>
        </p:nvGrpSpPr>
        <p:grpSpPr bwMode="auto">
          <a:xfrm>
            <a:off x="5072063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Группа 138"/>
          <p:cNvGrpSpPr>
            <a:grpSpLocks/>
          </p:cNvGrpSpPr>
          <p:nvPr/>
        </p:nvGrpSpPr>
        <p:grpSpPr bwMode="auto">
          <a:xfrm>
            <a:off x="5500688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Группа 144"/>
          <p:cNvGrpSpPr>
            <a:grpSpLocks/>
          </p:cNvGrpSpPr>
          <p:nvPr/>
        </p:nvGrpSpPr>
        <p:grpSpPr bwMode="auto">
          <a:xfrm>
            <a:off x="5715000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Группа 156"/>
          <p:cNvGrpSpPr>
            <a:grpSpLocks/>
          </p:cNvGrpSpPr>
          <p:nvPr/>
        </p:nvGrpSpPr>
        <p:grpSpPr bwMode="auto">
          <a:xfrm>
            <a:off x="6143625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162"/>
          <p:cNvGrpSpPr>
            <a:grpSpLocks/>
          </p:cNvGrpSpPr>
          <p:nvPr/>
        </p:nvGrpSpPr>
        <p:grpSpPr bwMode="auto">
          <a:xfrm>
            <a:off x="6357938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3" name="Рисунок 16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25" y="188640"/>
            <a:ext cx="3876675" cy="619125"/>
          </a:xfrm>
          <a:prstGeom prst="rect">
            <a:avLst/>
          </a:prstGeom>
          <a:noFill/>
        </p:spPr>
      </p:pic>
      <p:pic>
        <p:nvPicPr>
          <p:cNvPr id="169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943" y="229716"/>
            <a:ext cx="363537" cy="534988"/>
          </a:xfrm>
          <a:prstGeom prst="rect">
            <a:avLst/>
          </a:prstGeom>
          <a:noFill/>
        </p:spPr>
      </p:pic>
      <p:pic>
        <p:nvPicPr>
          <p:cNvPr id="157" name="Picture 2" descr="F:\IMG_0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29564">
            <a:off x="275272" y="2261927"/>
            <a:ext cx="3251200" cy="24384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6" name="Picture 3" descr="F:\IMG_0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5431">
            <a:off x="5594573" y="2301875"/>
            <a:ext cx="3251200" cy="24384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7" name="Рисунок 176" descr="IMG_0698.JPG"/>
          <p:cNvPicPr>
            <a:picLocks noGrp="1" noChangeAspect="1"/>
          </p:cNvPicPr>
          <p:nvPr>
            <p:ph type="pic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650332" y="924349"/>
            <a:ext cx="3571900" cy="267892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9" name="Блок-схема: альтернативный процесс 178"/>
          <p:cNvSpPr/>
          <p:nvPr/>
        </p:nvSpPr>
        <p:spPr>
          <a:xfrm>
            <a:off x="503040" y="5072074"/>
            <a:ext cx="8640960" cy="1340768"/>
          </a:xfrm>
          <a:prstGeom prst="flowChartAlternateProcess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работа по формированию позитивного образа </a:t>
            </a:r>
            <a:r>
              <a:rPr lang="ru-RU" sz="2200" b="1" dirty="0" smtClean="0"/>
              <a:t>рабочих и инженерных </a:t>
            </a:r>
            <a:r>
              <a:rPr lang="ru-RU" sz="2200" b="1" dirty="0"/>
              <a:t>профессий начинается </a:t>
            </a:r>
            <a:r>
              <a:rPr lang="ru-RU" sz="2200" b="1" dirty="0" smtClean="0"/>
              <a:t>с </a:t>
            </a:r>
            <a:r>
              <a:rPr lang="ru-RU" sz="2200" b="1" dirty="0"/>
              <a:t>ведения </a:t>
            </a:r>
            <a:r>
              <a:rPr lang="ru-RU" sz="2200" b="1" dirty="0" smtClean="0"/>
              <a:t>кружков </a:t>
            </a:r>
            <a:r>
              <a:rPr lang="ru-RU" sz="2200" b="1" dirty="0"/>
              <a:t>юных исследователей в рамках внеурочной занятости при реализации ФГОС НОО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94286089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1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1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1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1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1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5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899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3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7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49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2071689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54"/>
          <p:cNvGrpSpPr>
            <a:grpSpLocks/>
          </p:cNvGrpSpPr>
          <p:nvPr/>
        </p:nvGrpSpPr>
        <p:grpSpPr bwMode="auto">
          <a:xfrm>
            <a:off x="2500314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72"/>
          <p:cNvGrpSpPr>
            <a:grpSpLocks/>
          </p:cNvGrpSpPr>
          <p:nvPr/>
        </p:nvGrpSpPr>
        <p:grpSpPr bwMode="auto">
          <a:xfrm>
            <a:off x="3143251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90"/>
          <p:cNvGrpSpPr>
            <a:grpSpLocks/>
          </p:cNvGrpSpPr>
          <p:nvPr/>
        </p:nvGrpSpPr>
        <p:grpSpPr bwMode="auto">
          <a:xfrm>
            <a:off x="3786189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08"/>
          <p:cNvGrpSpPr>
            <a:grpSpLocks/>
          </p:cNvGrpSpPr>
          <p:nvPr/>
        </p:nvGrpSpPr>
        <p:grpSpPr bwMode="auto">
          <a:xfrm>
            <a:off x="4429126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20"/>
          <p:cNvGrpSpPr>
            <a:grpSpLocks/>
          </p:cNvGrpSpPr>
          <p:nvPr/>
        </p:nvGrpSpPr>
        <p:grpSpPr bwMode="auto">
          <a:xfrm>
            <a:off x="4857751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26"/>
          <p:cNvGrpSpPr>
            <a:grpSpLocks/>
          </p:cNvGrpSpPr>
          <p:nvPr/>
        </p:nvGrpSpPr>
        <p:grpSpPr bwMode="auto">
          <a:xfrm>
            <a:off x="5072064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Группа 138"/>
          <p:cNvGrpSpPr>
            <a:grpSpLocks/>
          </p:cNvGrpSpPr>
          <p:nvPr/>
        </p:nvGrpSpPr>
        <p:grpSpPr bwMode="auto">
          <a:xfrm>
            <a:off x="5500689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Группа 144"/>
          <p:cNvGrpSpPr>
            <a:grpSpLocks/>
          </p:cNvGrpSpPr>
          <p:nvPr/>
        </p:nvGrpSpPr>
        <p:grpSpPr bwMode="auto">
          <a:xfrm>
            <a:off x="5715001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Группа 156"/>
          <p:cNvGrpSpPr>
            <a:grpSpLocks/>
          </p:cNvGrpSpPr>
          <p:nvPr/>
        </p:nvGrpSpPr>
        <p:grpSpPr bwMode="auto">
          <a:xfrm>
            <a:off x="6143626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162"/>
          <p:cNvGrpSpPr>
            <a:grpSpLocks/>
          </p:cNvGrpSpPr>
          <p:nvPr/>
        </p:nvGrpSpPr>
        <p:grpSpPr bwMode="auto">
          <a:xfrm>
            <a:off x="6357939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3" name="Рисунок 16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26" y="188641"/>
            <a:ext cx="3876675" cy="619125"/>
          </a:xfrm>
          <a:prstGeom prst="rect">
            <a:avLst/>
          </a:prstGeom>
          <a:noFill/>
        </p:spPr>
      </p:pic>
      <p:pic>
        <p:nvPicPr>
          <p:cNvPr id="169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943" y="229716"/>
            <a:ext cx="363537" cy="534988"/>
          </a:xfrm>
          <a:prstGeom prst="rect">
            <a:avLst/>
          </a:prstGeom>
          <a:noFill/>
        </p:spPr>
      </p:pic>
      <p:sp>
        <p:nvSpPr>
          <p:cNvPr id="179" name="Прямоугольник 178"/>
          <p:cNvSpPr/>
          <p:nvPr/>
        </p:nvSpPr>
        <p:spPr>
          <a:xfrm>
            <a:off x="0" y="1124744"/>
            <a:ext cx="9144000" cy="1020647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496944" cy="566738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Классы углубленного изучения отдельных предметов </a:t>
            </a:r>
            <a:r>
              <a:rPr lang="ru-RU" sz="28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 2014/2015уч. году</a:t>
            </a:r>
            <a:endParaRPr lang="ru-RU" sz="2800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157" name="Text Box 8"/>
          <p:cNvSpPr txBox="1">
            <a:spLocks noChangeArrowheads="1"/>
          </p:cNvSpPr>
          <p:nvPr/>
        </p:nvSpPr>
        <p:spPr bwMode="auto">
          <a:xfrm>
            <a:off x="500034" y="2714620"/>
            <a:ext cx="8358220" cy="26776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0" tIns="45715" rIns="91430" bIns="45715" numCol="2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английский язык;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5В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английский язык;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6Б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английский язык;</a:t>
            </a:r>
          </a:p>
          <a:p>
            <a:pPr marL="457200" indent="-457200">
              <a:buAutoNum type="arabicPeriod"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7Э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русский язык;</a:t>
            </a:r>
          </a:p>
          <a:p>
            <a:pPr marL="457200" indent="-457200">
              <a:buAutoNum type="arabicPeriod"/>
            </a:pPr>
            <a:r>
              <a:rPr 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7М – математика;</a:t>
            </a:r>
          </a:p>
          <a:p>
            <a:pPr marL="457200" indent="-457200">
              <a:buAutoNum type="arabicPeriod"/>
            </a:pPr>
            <a:r>
              <a:rPr 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8М – математика;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8Р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русский язык;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9М – математика;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9Э – экономика.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506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1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1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1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1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1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5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899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3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7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49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2071689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54"/>
          <p:cNvGrpSpPr>
            <a:grpSpLocks/>
          </p:cNvGrpSpPr>
          <p:nvPr/>
        </p:nvGrpSpPr>
        <p:grpSpPr bwMode="auto">
          <a:xfrm>
            <a:off x="2500314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72"/>
          <p:cNvGrpSpPr>
            <a:grpSpLocks/>
          </p:cNvGrpSpPr>
          <p:nvPr/>
        </p:nvGrpSpPr>
        <p:grpSpPr bwMode="auto">
          <a:xfrm>
            <a:off x="3143251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90"/>
          <p:cNvGrpSpPr>
            <a:grpSpLocks/>
          </p:cNvGrpSpPr>
          <p:nvPr/>
        </p:nvGrpSpPr>
        <p:grpSpPr bwMode="auto">
          <a:xfrm>
            <a:off x="3786189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08"/>
          <p:cNvGrpSpPr>
            <a:grpSpLocks/>
          </p:cNvGrpSpPr>
          <p:nvPr/>
        </p:nvGrpSpPr>
        <p:grpSpPr bwMode="auto">
          <a:xfrm>
            <a:off x="4429126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20"/>
          <p:cNvGrpSpPr>
            <a:grpSpLocks/>
          </p:cNvGrpSpPr>
          <p:nvPr/>
        </p:nvGrpSpPr>
        <p:grpSpPr bwMode="auto">
          <a:xfrm>
            <a:off x="4857751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26"/>
          <p:cNvGrpSpPr>
            <a:grpSpLocks/>
          </p:cNvGrpSpPr>
          <p:nvPr/>
        </p:nvGrpSpPr>
        <p:grpSpPr bwMode="auto">
          <a:xfrm>
            <a:off x="5072064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Группа 138"/>
          <p:cNvGrpSpPr>
            <a:grpSpLocks/>
          </p:cNvGrpSpPr>
          <p:nvPr/>
        </p:nvGrpSpPr>
        <p:grpSpPr bwMode="auto">
          <a:xfrm>
            <a:off x="5500689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Группа 144"/>
          <p:cNvGrpSpPr>
            <a:grpSpLocks/>
          </p:cNvGrpSpPr>
          <p:nvPr/>
        </p:nvGrpSpPr>
        <p:grpSpPr bwMode="auto">
          <a:xfrm>
            <a:off x="5715001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Группа 156"/>
          <p:cNvGrpSpPr>
            <a:grpSpLocks/>
          </p:cNvGrpSpPr>
          <p:nvPr/>
        </p:nvGrpSpPr>
        <p:grpSpPr bwMode="auto">
          <a:xfrm>
            <a:off x="6143626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Группа 162"/>
          <p:cNvGrpSpPr>
            <a:grpSpLocks/>
          </p:cNvGrpSpPr>
          <p:nvPr/>
        </p:nvGrpSpPr>
        <p:grpSpPr bwMode="auto">
          <a:xfrm>
            <a:off x="6357939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3" name="Рисунок 16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26" y="188641"/>
            <a:ext cx="3876675" cy="619125"/>
          </a:xfrm>
          <a:prstGeom prst="rect">
            <a:avLst/>
          </a:prstGeom>
          <a:noFill/>
        </p:spPr>
      </p:pic>
      <p:pic>
        <p:nvPicPr>
          <p:cNvPr id="169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943" y="229716"/>
            <a:ext cx="363537" cy="534988"/>
          </a:xfrm>
          <a:prstGeom prst="rect">
            <a:avLst/>
          </a:prstGeom>
          <a:noFill/>
        </p:spPr>
      </p:pic>
      <p:pic>
        <p:nvPicPr>
          <p:cNvPr id="59395" name="Picture 3" descr="E:\конференция 2012\DSC07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5" y="498203"/>
            <a:ext cx="4125118" cy="30938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9396" name="Picture 4" descr="E:\конференция 2012\DSC071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52" y="1000108"/>
            <a:ext cx="4749800" cy="3562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9394" name="Picture 2" descr="E:\конференция 2012\DSC07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0"/>
          <a:stretch/>
        </p:blipFill>
        <p:spPr bwMode="auto">
          <a:xfrm>
            <a:off x="125413" y="3709528"/>
            <a:ext cx="6072187" cy="2982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7852006"/>
      </p:ext>
    </p:extLst>
  </p:cSld>
  <p:clrMapOvr>
    <a:masterClrMapping/>
  </p:clrMapOvr>
  <p:transition spd="med" advClick="0" advTm="10000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 28"/>
          <p:cNvSpPr/>
          <p:nvPr/>
        </p:nvSpPr>
        <p:spPr>
          <a:xfrm>
            <a:off x="3714744" y="-24"/>
            <a:ext cx="5444836" cy="631637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677516" y="0"/>
            <a:ext cx="5444836" cy="6858024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0" y="171448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0" y="1571612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0" y="5877273"/>
            <a:ext cx="9144000" cy="980728"/>
          </a:xfrm>
          <a:prstGeom prst="rect">
            <a:avLst/>
          </a:prstGeom>
          <a:gradFill flip="none" rotWithShape="1">
            <a:gsLst>
              <a:gs pos="0">
                <a:srgbClr val="B7E080"/>
              </a:gs>
              <a:gs pos="8000">
                <a:srgbClr val="FBFFE1"/>
              </a:gs>
              <a:gs pos="19000">
                <a:srgbClr val="B7E080"/>
              </a:gs>
              <a:gs pos="70000">
                <a:srgbClr val="92D050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  <a:effectLst>
            <a:outerShdw blurRad="1016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0" y="185736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1000108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1142984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1285860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0" y="1428736"/>
            <a:ext cx="9250325" cy="2571768"/>
          </a:xfrm>
          <a:custGeom>
            <a:avLst/>
            <a:gdLst>
              <a:gd name="connsiteX0" fmla="*/ 0 w 9250325"/>
              <a:gd name="connsiteY0" fmla="*/ 841745 h 841745"/>
              <a:gd name="connsiteX1" fmla="*/ 1637414 w 9250325"/>
              <a:gd name="connsiteY1" fmla="*/ 12405 h 841745"/>
              <a:gd name="connsiteX2" fmla="*/ 3965945 w 9250325"/>
              <a:gd name="connsiteY2" fmla="*/ 767317 h 841745"/>
              <a:gd name="connsiteX3" fmla="*/ 6592186 w 9250325"/>
              <a:gd name="connsiteY3" fmla="*/ 416443 h 841745"/>
              <a:gd name="connsiteX4" fmla="*/ 8516680 w 9250325"/>
              <a:gd name="connsiteY4" fmla="*/ 660991 h 841745"/>
              <a:gd name="connsiteX5" fmla="*/ 9144000 w 9250325"/>
              <a:gd name="connsiteY5" fmla="*/ 660991 h 841745"/>
              <a:gd name="connsiteX6" fmla="*/ 9154633 w 9250325"/>
              <a:gd name="connsiteY6" fmla="*/ 671624 h 84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0325" h="841745">
                <a:moveTo>
                  <a:pt x="0" y="841745"/>
                </a:moveTo>
                <a:cubicBezTo>
                  <a:pt x="488211" y="433277"/>
                  <a:pt x="976423" y="24810"/>
                  <a:pt x="1637414" y="12405"/>
                </a:cubicBezTo>
                <a:cubicBezTo>
                  <a:pt x="2298405" y="0"/>
                  <a:pt x="3140150" y="699977"/>
                  <a:pt x="3965945" y="767317"/>
                </a:cubicBezTo>
                <a:cubicBezTo>
                  <a:pt x="4791740" y="834657"/>
                  <a:pt x="5833730" y="434164"/>
                  <a:pt x="6592186" y="416443"/>
                </a:cubicBezTo>
                <a:cubicBezTo>
                  <a:pt x="7350642" y="398722"/>
                  <a:pt x="8091378" y="620233"/>
                  <a:pt x="8516680" y="660991"/>
                </a:cubicBezTo>
                <a:cubicBezTo>
                  <a:pt x="8941982" y="701749"/>
                  <a:pt x="9037675" y="659219"/>
                  <a:pt x="9144000" y="660991"/>
                </a:cubicBezTo>
                <a:cubicBezTo>
                  <a:pt x="9250325" y="662763"/>
                  <a:pt x="9154633" y="671624"/>
                  <a:pt x="9154633" y="671624"/>
                </a:cubicBezTo>
              </a:path>
            </a:pathLst>
          </a:custGeom>
          <a:ln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8100000" scaled="1"/>
              <a:tileRect/>
            </a:gradFill>
          </a:ln>
          <a:effectLst>
            <a:outerShdw blurRad="1143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14744" y="-24"/>
            <a:ext cx="5444836" cy="5684710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699196" y="9501"/>
            <a:ext cx="5444836" cy="4601858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3714744" y="-24"/>
            <a:ext cx="5444836" cy="514353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5" name="Полилиния 174"/>
          <p:cNvSpPr/>
          <p:nvPr/>
        </p:nvSpPr>
        <p:spPr>
          <a:xfrm>
            <a:off x="3714744" y="-24"/>
            <a:ext cx="5444836" cy="4071966"/>
          </a:xfrm>
          <a:custGeom>
            <a:avLst/>
            <a:gdLst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  <a:gd name="connsiteX0" fmla="*/ 5444836 w 5444836"/>
              <a:gd name="connsiteY0" fmla="*/ 0 h 6816436"/>
              <a:gd name="connsiteX1" fmla="*/ 592282 w 5444836"/>
              <a:gd name="connsiteY1" fmla="*/ 1122218 h 6816436"/>
              <a:gd name="connsiteX2" fmla="*/ 1891145 w 5444836"/>
              <a:gd name="connsiteY2" fmla="*/ 4727863 h 6816436"/>
              <a:gd name="connsiteX3" fmla="*/ 5444836 w 5444836"/>
              <a:gd name="connsiteY3" fmla="*/ 6816436 h 6816436"/>
              <a:gd name="connsiteX4" fmla="*/ 5444836 w 5444836"/>
              <a:gd name="connsiteY4" fmla="*/ 6816436 h 681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836" h="6816436">
                <a:moveTo>
                  <a:pt x="5444836" y="0"/>
                </a:moveTo>
                <a:cubicBezTo>
                  <a:pt x="3314700" y="167120"/>
                  <a:pt x="1184564" y="334241"/>
                  <a:pt x="592282" y="1122218"/>
                </a:cubicBezTo>
                <a:cubicBezTo>
                  <a:pt x="0" y="1910195"/>
                  <a:pt x="1003305" y="3862888"/>
                  <a:pt x="1891145" y="4727863"/>
                </a:cubicBezTo>
                <a:cubicBezTo>
                  <a:pt x="2835457" y="5618404"/>
                  <a:pt x="5444836" y="6816436"/>
                  <a:pt x="5444836" y="6816436"/>
                </a:cubicBezTo>
                <a:lnTo>
                  <a:pt x="5444836" y="6816436"/>
                </a:lnTo>
              </a:path>
            </a:pathLst>
          </a:custGeom>
          <a:ln w="28575">
            <a:gradFill>
              <a:gsLst>
                <a:gs pos="0">
                  <a:schemeClr val="bg1">
                    <a:alpha val="34000"/>
                  </a:schemeClr>
                </a:gs>
                <a:gs pos="38000">
                  <a:srgbClr val="0070C0">
                    <a:alpha val="38000"/>
                  </a:srgbClr>
                </a:gs>
                <a:gs pos="82000">
                  <a:srgbClr val="00B050">
                    <a:alpha val="42000"/>
                  </a:srgbClr>
                </a:gs>
                <a:gs pos="82000">
                  <a:srgbClr val="FFC000">
                    <a:alpha val="62000"/>
                  </a:srgbClr>
                </a:gs>
              </a:gsLst>
              <a:lin ang="5400000" scaled="0"/>
            </a:gradFill>
          </a:ln>
          <a:effectLst>
            <a:outerShdw blurRad="317500" dist="203200" sx="103000" sy="103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-560903" y="-42556"/>
            <a:ext cx="2579688" cy="542928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-428660" y="-142900"/>
            <a:ext cx="2579688" cy="5634077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-285784" y="-231204"/>
            <a:ext cx="2579688" cy="5784294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-142908" y="-268224"/>
            <a:ext cx="2579688" cy="5859415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-19050" y="-300727"/>
            <a:ext cx="2579688" cy="5939528"/>
          </a:xfrm>
          <a:custGeom>
            <a:avLst/>
            <a:gdLst>
              <a:gd name="connsiteX0" fmla="*/ 1476375 w 2579688"/>
              <a:gd name="connsiteY0" fmla="*/ 0 h 5648325"/>
              <a:gd name="connsiteX1" fmla="*/ 2571750 w 2579688"/>
              <a:gd name="connsiteY1" fmla="*/ 1114425 h 5648325"/>
              <a:gd name="connsiteX2" fmla="*/ 1524000 w 2579688"/>
              <a:gd name="connsiteY2" fmla="*/ 2962275 h 5648325"/>
              <a:gd name="connsiteX3" fmla="*/ 2047875 w 2579688"/>
              <a:gd name="connsiteY3" fmla="*/ 4486275 h 5648325"/>
              <a:gd name="connsiteX4" fmla="*/ 0 w 2579688"/>
              <a:gd name="connsiteY4" fmla="*/ 5648325 h 5648325"/>
              <a:gd name="connsiteX5" fmla="*/ 0 w 2579688"/>
              <a:gd name="connsiteY5" fmla="*/ 5648325 h 5648325"/>
              <a:gd name="connsiteX6" fmla="*/ 0 w 2579688"/>
              <a:gd name="connsiteY6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688" h="5648325">
                <a:moveTo>
                  <a:pt x="1476375" y="0"/>
                </a:moveTo>
                <a:cubicBezTo>
                  <a:pt x="2020094" y="310356"/>
                  <a:pt x="2563813" y="620713"/>
                  <a:pt x="2571750" y="1114425"/>
                </a:cubicBezTo>
                <a:cubicBezTo>
                  <a:pt x="2579688" y="1608138"/>
                  <a:pt x="1611312" y="2400300"/>
                  <a:pt x="1524000" y="2962275"/>
                </a:cubicBezTo>
                <a:cubicBezTo>
                  <a:pt x="1436688" y="3524250"/>
                  <a:pt x="2301875" y="4038600"/>
                  <a:pt x="2047875" y="4486275"/>
                </a:cubicBezTo>
                <a:cubicBezTo>
                  <a:pt x="1793875" y="4933950"/>
                  <a:pt x="0" y="5648325"/>
                  <a:pt x="0" y="5648325"/>
                </a:cubicBezTo>
                <a:lnTo>
                  <a:pt x="0" y="5648325"/>
                </a:lnTo>
                <a:lnTo>
                  <a:pt x="0" y="5648325"/>
                </a:lnTo>
              </a:path>
            </a:pathLst>
          </a:custGeom>
          <a:ln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effectLst>
            <a:outerShdw blurRad="63500" dist="50800" dir="1218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225" name="Группа 35"/>
          <p:cNvGrpSpPr>
            <a:grpSpLocks/>
          </p:cNvGrpSpPr>
          <p:nvPr/>
        </p:nvGrpSpPr>
        <p:grpSpPr bwMode="auto">
          <a:xfrm>
            <a:off x="2071688" y="6357938"/>
            <a:ext cx="179387" cy="322262"/>
            <a:chOff x="642910" y="5500702"/>
            <a:chExt cx="178876" cy="321752"/>
          </a:xfrm>
        </p:grpSpPr>
        <p:sp>
          <p:nvSpPr>
            <p:cNvPr id="31" name="Овал 30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6" name="Группа 48"/>
          <p:cNvGrpSpPr>
            <a:grpSpLocks/>
          </p:cNvGrpSpPr>
          <p:nvPr/>
        </p:nvGrpSpPr>
        <p:grpSpPr bwMode="auto">
          <a:xfrm>
            <a:off x="2286000" y="6357938"/>
            <a:ext cx="179388" cy="322262"/>
            <a:chOff x="642910" y="5500702"/>
            <a:chExt cx="178876" cy="321752"/>
          </a:xfrm>
        </p:grpSpPr>
        <p:sp>
          <p:nvSpPr>
            <p:cNvPr id="50" name="Овал 4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7" name="Группа 54"/>
          <p:cNvGrpSpPr>
            <a:grpSpLocks/>
          </p:cNvGrpSpPr>
          <p:nvPr/>
        </p:nvGrpSpPr>
        <p:grpSpPr bwMode="auto">
          <a:xfrm>
            <a:off x="2500313" y="6357938"/>
            <a:ext cx="179387" cy="322262"/>
            <a:chOff x="642910" y="5500702"/>
            <a:chExt cx="178876" cy="321752"/>
          </a:xfrm>
        </p:grpSpPr>
        <p:sp>
          <p:nvSpPr>
            <p:cNvPr id="56" name="Овал 5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8" name="Группа 60"/>
          <p:cNvGrpSpPr>
            <a:grpSpLocks/>
          </p:cNvGrpSpPr>
          <p:nvPr/>
        </p:nvGrpSpPr>
        <p:grpSpPr bwMode="auto">
          <a:xfrm>
            <a:off x="2714625" y="6357938"/>
            <a:ext cx="179388" cy="322262"/>
            <a:chOff x="642910" y="5500702"/>
            <a:chExt cx="178876" cy="321752"/>
          </a:xfrm>
        </p:grpSpPr>
        <p:sp>
          <p:nvSpPr>
            <p:cNvPr id="62" name="Овал 6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29" name="Группа 66"/>
          <p:cNvGrpSpPr>
            <a:grpSpLocks/>
          </p:cNvGrpSpPr>
          <p:nvPr/>
        </p:nvGrpSpPr>
        <p:grpSpPr bwMode="auto">
          <a:xfrm>
            <a:off x="2928938" y="6357938"/>
            <a:ext cx="179387" cy="322262"/>
            <a:chOff x="642910" y="5500702"/>
            <a:chExt cx="178876" cy="321752"/>
          </a:xfrm>
        </p:grpSpPr>
        <p:sp>
          <p:nvSpPr>
            <p:cNvPr id="68" name="Овал 6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0" name="Группа 72"/>
          <p:cNvGrpSpPr>
            <a:grpSpLocks/>
          </p:cNvGrpSpPr>
          <p:nvPr/>
        </p:nvGrpSpPr>
        <p:grpSpPr bwMode="auto">
          <a:xfrm>
            <a:off x="3143250" y="6357938"/>
            <a:ext cx="179388" cy="322262"/>
            <a:chOff x="642910" y="5500702"/>
            <a:chExt cx="178876" cy="321752"/>
          </a:xfrm>
        </p:grpSpPr>
        <p:sp>
          <p:nvSpPr>
            <p:cNvPr id="74" name="Овал 7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1" name="Группа 78"/>
          <p:cNvGrpSpPr>
            <a:grpSpLocks/>
          </p:cNvGrpSpPr>
          <p:nvPr/>
        </p:nvGrpSpPr>
        <p:grpSpPr bwMode="auto">
          <a:xfrm>
            <a:off x="3357563" y="6357938"/>
            <a:ext cx="179387" cy="322262"/>
            <a:chOff x="642910" y="5500702"/>
            <a:chExt cx="178876" cy="321752"/>
          </a:xfrm>
        </p:grpSpPr>
        <p:sp>
          <p:nvSpPr>
            <p:cNvPr id="80" name="Овал 7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2" name="Группа 84"/>
          <p:cNvGrpSpPr>
            <a:grpSpLocks/>
          </p:cNvGrpSpPr>
          <p:nvPr/>
        </p:nvGrpSpPr>
        <p:grpSpPr bwMode="auto">
          <a:xfrm>
            <a:off x="3571875" y="6357938"/>
            <a:ext cx="179388" cy="322262"/>
            <a:chOff x="642910" y="5500702"/>
            <a:chExt cx="178876" cy="321752"/>
          </a:xfrm>
        </p:grpSpPr>
        <p:sp>
          <p:nvSpPr>
            <p:cNvPr id="86" name="Овал 8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Овал 8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3" name="Группа 90"/>
          <p:cNvGrpSpPr>
            <a:grpSpLocks/>
          </p:cNvGrpSpPr>
          <p:nvPr/>
        </p:nvGrpSpPr>
        <p:grpSpPr bwMode="auto">
          <a:xfrm>
            <a:off x="3786188" y="6357938"/>
            <a:ext cx="179387" cy="322262"/>
            <a:chOff x="642910" y="5500702"/>
            <a:chExt cx="178876" cy="321752"/>
          </a:xfrm>
        </p:grpSpPr>
        <p:sp>
          <p:nvSpPr>
            <p:cNvPr id="92" name="Овал 9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4" name="Группа 96"/>
          <p:cNvGrpSpPr>
            <a:grpSpLocks/>
          </p:cNvGrpSpPr>
          <p:nvPr/>
        </p:nvGrpSpPr>
        <p:grpSpPr bwMode="auto">
          <a:xfrm>
            <a:off x="4000500" y="6357938"/>
            <a:ext cx="179388" cy="322262"/>
            <a:chOff x="642910" y="5500702"/>
            <a:chExt cx="178876" cy="321752"/>
          </a:xfrm>
        </p:grpSpPr>
        <p:sp>
          <p:nvSpPr>
            <p:cNvPr id="98" name="Овал 9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5" name="Группа 102"/>
          <p:cNvGrpSpPr>
            <a:grpSpLocks/>
          </p:cNvGrpSpPr>
          <p:nvPr/>
        </p:nvGrpSpPr>
        <p:grpSpPr bwMode="auto">
          <a:xfrm>
            <a:off x="4214813" y="6357938"/>
            <a:ext cx="179387" cy="322262"/>
            <a:chOff x="642910" y="5500702"/>
            <a:chExt cx="178876" cy="321752"/>
          </a:xfrm>
        </p:grpSpPr>
        <p:sp>
          <p:nvSpPr>
            <p:cNvPr id="104" name="Овал 10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6" name="Группа 108"/>
          <p:cNvGrpSpPr>
            <a:grpSpLocks/>
          </p:cNvGrpSpPr>
          <p:nvPr/>
        </p:nvGrpSpPr>
        <p:grpSpPr bwMode="auto">
          <a:xfrm>
            <a:off x="4429125" y="6357938"/>
            <a:ext cx="179388" cy="322262"/>
            <a:chOff x="642910" y="5500702"/>
            <a:chExt cx="178876" cy="321752"/>
          </a:xfrm>
        </p:grpSpPr>
        <p:sp>
          <p:nvSpPr>
            <p:cNvPr id="110" name="Овал 10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7" name="Группа 114"/>
          <p:cNvGrpSpPr>
            <a:grpSpLocks/>
          </p:cNvGrpSpPr>
          <p:nvPr/>
        </p:nvGrpSpPr>
        <p:grpSpPr bwMode="auto">
          <a:xfrm>
            <a:off x="4643438" y="6357938"/>
            <a:ext cx="179387" cy="322262"/>
            <a:chOff x="642910" y="5500702"/>
            <a:chExt cx="178876" cy="321752"/>
          </a:xfrm>
        </p:grpSpPr>
        <p:sp>
          <p:nvSpPr>
            <p:cNvPr id="116" name="Овал 115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8" name="Группа 120"/>
          <p:cNvGrpSpPr>
            <a:grpSpLocks/>
          </p:cNvGrpSpPr>
          <p:nvPr/>
        </p:nvGrpSpPr>
        <p:grpSpPr bwMode="auto">
          <a:xfrm>
            <a:off x="4857750" y="6357938"/>
            <a:ext cx="179388" cy="322262"/>
            <a:chOff x="642910" y="5500702"/>
            <a:chExt cx="178876" cy="321752"/>
          </a:xfrm>
        </p:grpSpPr>
        <p:sp>
          <p:nvSpPr>
            <p:cNvPr id="122" name="Овал 121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39" name="Группа 126"/>
          <p:cNvGrpSpPr>
            <a:grpSpLocks/>
          </p:cNvGrpSpPr>
          <p:nvPr/>
        </p:nvGrpSpPr>
        <p:grpSpPr bwMode="auto">
          <a:xfrm>
            <a:off x="5072063" y="6357938"/>
            <a:ext cx="179387" cy="322262"/>
            <a:chOff x="642910" y="5500702"/>
            <a:chExt cx="178876" cy="321752"/>
          </a:xfrm>
        </p:grpSpPr>
        <p:sp>
          <p:nvSpPr>
            <p:cNvPr id="128" name="Овал 127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0" name="Группа 132"/>
          <p:cNvGrpSpPr>
            <a:grpSpLocks/>
          </p:cNvGrpSpPr>
          <p:nvPr/>
        </p:nvGrpSpPr>
        <p:grpSpPr bwMode="auto">
          <a:xfrm>
            <a:off x="5286375" y="6357938"/>
            <a:ext cx="179388" cy="322262"/>
            <a:chOff x="642910" y="5500702"/>
            <a:chExt cx="178876" cy="321752"/>
          </a:xfrm>
        </p:grpSpPr>
        <p:sp>
          <p:nvSpPr>
            <p:cNvPr id="134" name="Овал 133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1" name="Группа 138"/>
          <p:cNvGrpSpPr>
            <a:grpSpLocks/>
          </p:cNvGrpSpPr>
          <p:nvPr/>
        </p:nvGrpSpPr>
        <p:grpSpPr bwMode="auto">
          <a:xfrm>
            <a:off x="5500688" y="6357938"/>
            <a:ext cx="179387" cy="322262"/>
            <a:chOff x="642910" y="5500702"/>
            <a:chExt cx="178876" cy="321752"/>
          </a:xfrm>
        </p:grpSpPr>
        <p:sp>
          <p:nvSpPr>
            <p:cNvPr id="140" name="Овал 139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2" name="Группа 144"/>
          <p:cNvGrpSpPr>
            <a:grpSpLocks/>
          </p:cNvGrpSpPr>
          <p:nvPr/>
        </p:nvGrpSpPr>
        <p:grpSpPr bwMode="auto">
          <a:xfrm>
            <a:off x="5715000" y="6357938"/>
            <a:ext cx="179388" cy="322262"/>
            <a:chOff x="642910" y="5500702"/>
            <a:chExt cx="178876" cy="321752"/>
          </a:xfrm>
        </p:grpSpPr>
        <p:sp>
          <p:nvSpPr>
            <p:cNvPr id="146" name="Овал 145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3" name="Группа 150"/>
          <p:cNvGrpSpPr>
            <a:grpSpLocks/>
          </p:cNvGrpSpPr>
          <p:nvPr/>
        </p:nvGrpSpPr>
        <p:grpSpPr bwMode="auto">
          <a:xfrm>
            <a:off x="5929313" y="6357938"/>
            <a:ext cx="179387" cy="322262"/>
            <a:chOff x="642910" y="5500702"/>
            <a:chExt cx="178876" cy="321752"/>
          </a:xfrm>
        </p:grpSpPr>
        <p:sp>
          <p:nvSpPr>
            <p:cNvPr id="152" name="Овал 151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4" name="Группа 156"/>
          <p:cNvGrpSpPr>
            <a:grpSpLocks/>
          </p:cNvGrpSpPr>
          <p:nvPr/>
        </p:nvGrpSpPr>
        <p:grpSpPr bwMode="auto">
          <a:xfrm>
            <a:off x="6143625" y="6357938"/>
            <a:ext cx="179388" cy="322262"/>
            <a:chOff x="642910" y="5500702"/>
            <a:chExt cx="178876" cy="321752"/>
          </a:xfrm>
        </p:grpSpPr>
        <p:sp>
          <p:nvSpPr>
            <p:cNvPr id="158" name="Овал 157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5" name="Группа 162"/>
          <p:cNvGrpSpPr>
            <a:grpSpLocks/>
          </p:cNvGrpSpPr>
          <p:nvPr/>
        </p:nvGrpSpPr>
        <p:grpSpPr bwMode="auto">
          <a:xfrm>
            <a:off x="6357938" y="6357938"/>
            <a:ext cx="179387" cy="322262"/>
            <a:chOff x="642910" y="5500702"/>
            <a:chExt cx="178876" cy="321752"/>
          </a:xfrm>
        </p:grpSpPr>
        <p:sp>
          <p:nvSpPr>
            <p:cNvPr id="164" name="Овал 163"/>
            <p:cNvSpPr/>
            <p:nvPr/>
          </p:nvSpPr>
          <p:spPr>
            <a:xfrm>
              <a:off x="642910" y="5500702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14144" y="5572026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85378" y="5643351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14144" y="5714675"/>
              <a:ext cx="36409" cy="36455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642910" y="5786000"/>
              <a:ext cx="36408" cy="3645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246" name="Группа 168"/>
          <p:cNvGrpSpPr>
            <a:grpSpLocks/>
          </p:cNvGrpSpPr>
          <p:nvPr/>
        </p:nvGrpSpPr>
        <p:grpSpPr bwMode="auto">
          <a:xfrm>
            <a:off x="6572250" y="6357938"/>
            <a:ext cx="179388" cy="322262"/>
            <a:chOff x="642910" y="5500702"/>
            <a:chExt cx="178876" cy="321752"/>
          </a:xfrm>
        </p:grpSpPr>
        <p:sp>
          <p:nvSpPr>
            <p:cNvPr id="170" name="Овал 169"/>
            <p:cNvSpPr/>
            <p:nvPr/>
          </p:nvSpPr>
          <p:spPr>
            <a:xfrm>
              <a:off x="642910" y="5500702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14144" y="5572026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85377" y="5643351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14144" y="5714675"/>
              <a:ext cx="36408" cy="36455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642910" y="5786000"/>
              <a:ext cx="36409" cy="3645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176" name="Заголовок 175"/>
          <p:cNvSpPr>
            <a:spLocks noGrp="1"/>
          </p:cNvSpPr>
          <p:nvPr>
            <p:ph type="title"/>
          </p:nvPr>
        </p:nvSpPr>
        <p:spPr>
          <a:xfrm>
            <a:off x="0" y="6217465"/>
            <a:ext cx="9122352" cy="56673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spc="200" dirty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Обучение проходит как в школе, так и на базе технического университета </a:t>
            </a:r>
            <a:r>
              <a:rPr lang="ru-RU" sz="2400" spc="200" dirty="0" smtClean="0">
                <a:ln w="12700">
                  <a:solidFill>
                    <a:srgbClr val="226C30"/>
                  </a:solidFill>
                </a:ln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….</a:t>
            </a:r>
            <a:endParaRPr lang="ru-RU" sz="2400" spc="200" dirty="0">
              <a:ln w="12700">
                <a:solidFill>
                  <a:srgbClr val="226C30"/>
                </a:solidFill>
              </a:ln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249" name="Рисунок 1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88913"/>
            <a:ext cx="3876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0" name="Рисунок 7" descr="Рисунок2"/>
          <p:cNvPicPr>
            <a:picLocks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230188"/>
            <a:ext cx="3635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0" y="836712"/>
            <a:ext cx="6698559" cy="502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427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S0300090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0300090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хниче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TS0300090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55CA211-CBC6-49F7-9B13-42F45531C6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TS030009078</Template>
  <TotalTime>3670</TotalTime>
  <Words>295</Words>
  <Application>Microsoft Office PowerPoint</Application>
  <PresentationFormat>Экран (4:3)</PresentationFormat>
  <Paragraphs>37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2_TS030009078</vt:lpstr>
      <vt:lpstr>TS030009078</vt:lpstr>
      <vt:lpstr>2_Техническая</vt:lpstr>
      <vt:lpstr>11_TS030009078</vt:lpstr>
      <vt:lpstr>Презентация PowerPoint</vt:lpstr>
      <vt:lpstr>Лидеры нации о инженерных и рабочих профессиях</vt:lpstr>
      <vt:lpstr>Этапы деятельности по профильной ориентации</vt:lpstr>
      <vt:lpstr>Профориентация</vt:lpstr>
      <vt:lpstr>Команда «Навигатор» МОУ СОШ №4 – двукратный призер олимпиады, посвященной дню машиностроителя (организована КнААЗ)</vt:lpstr>
      <vt:lpstr>Презентация PowerPoint</vt:lpstr>
      <vt:lpstr>Классы углубленного изучения отдельных предметов в 2014/2015уч. году</vt:lpstr>
      <vt:lpstr>Презентация PowerPoint</vt:lpstr>
      <vt:lpstr>Обучение проходит как в школе, так и на базе технического университета ….</vt:lpstr>
      <vt:lpstr>Школа активно привлекает различные источники финансирования для развития </vt:lpstr>
      <vt:lpstr>Школа «Технологии будущего» – новая форма сотрудничества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Коконова Л. И.</dc:title>
  <dc:creator>Иван Сергеевич Рыженко</dc:creator>
  <cp:lastModifiedBy>зам. ди</cp:lastModifiedBy>
  <cp:revision>296</cp:revision>
  <dcterms:created xsi:type="dcterms:W3CDTF">2010-11-20T10:28:11Z</dcterms:created>
  <dcterms:modified xsi:type="dcterms:W3CDTF">2014-12-17T11:54:37Z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TC030009078</vt:lpwstr>
  </property>
</Properties>
</file>